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notesMasterIdLst>
    <p:notesMasterId r:id="rId60"/>
  </p:notesMasterIdLst>
  <p:sldIdLst>
    <p:sldId id="256" r:id="rId2"/>
    <p:sldId id="257" r:id="rId3"/>
    <p:sldId id="295" r:id="rId4"/>
    <p:sldId id="338" r:id="rId5"/>
    <p:sldId id="382" r:id="rId6"/>
    <p:sldId id="296" r:id="rId7"/>
    <p:sldId id="265" r:id="rId8"/>
    <p:sldId id="268" r:id="rId9"/>
    <p:sldId id="300" r:id="rId10"/>
    <p:sldId id="301" r:id="rId11"/>
    <p:sldId id="302" r:id="rId12"/>
    <p:sldId id="304" r:id="rId13"/>
    <p:sldId id="303" r:id="rId14"/>
    <p:sldId id="305" r:id="rId15"/>
    <p:sldId id="263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77" r:id="rId55"/>
    <p:sldId id="378" r:id="rId56"/>
    <p:sldId id="379" r:id="rId57"/>
    <p:sldId id="380" r:id="rId58"/>
    <p:sldId id="381" r:id="rId59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841481-742D-4BD9-BF63-9932B9E90402}">
          <p14:sldIdLst>
            <p14:sldId id="256"/>
            <p14:sldId id="257"/>
            <p14:sldId id="295"/>
            <p14:sldId id="338"/>
            <p14:sldId id="382"/>
            <p14:sldId id="296"/>
            <p14:sldId id="265"/>
            <p14:sldId id="268"/>
            <p14:sldId id="300"/>
            <p14:sldId id="301"/>
            <p14:sldId id="302"/>
            <p14:sldId id="304"/>
            <p14:sldId id="303"/>
            <p14:sldId id="305"/>
            <p14:sldId id="263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</p14:sldIdLst>
        </p14:section>
        <p14:section name="Untitled Section" id="{AF9C364A-94B1-4D16-92AD-1841FFD46F8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3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7FC417-205C-401C-825C-8F213B9D7F6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E"/>
        </a:p>
      </dgm:t>
    </dgm:pt>
    <dgm:pt modelId="{A7F30612-6DEC-440C-9AF1-8A66AABB199F}">
      <dgm:prSet phldrT="[Text]"/>
      <dgm:spPr/>
      <dgm:t>
        <a:bodyPr/>
        <a:lstStyle/>
        <a:p>
          <a:r>
            <a:rPr lang="en-GB" dirty="0"/>
            <a:t>CEO</a:t>
          </a:r>
          <a:endParaRPr lang="en-SE" dirty="0"/>
        </a:p>
      </dgm:t>
    </dgm:pt>
    <dgm:pt modelId="{5DF6B013-AFF7-42B5-9D27-CC2E9EC5FA57}" type="parTrans" cxnId="{FD210A6F-BDEE-49F0-9042-BF7FDF923BA1}">
      <dgm:prSet/>
      <dgm:spPr/>
      <dgm:t>
        <a:bodyPr/>
        <a:lstStyle/>
        <a:p>
          <a:endParaRPr lang="en-SE"/>
        </a:p>
      </dgm:t>
    </dgm:pt>
    <dgm:pt modelId="{524142EB-3469-411B-ABBE-896590261CD7}" type="sibTrans" cxnId="{FD210A6F-BDEE-49F0-9042-BF7FDF923BA1}">
      <dgm:prSet/>
      <dgm:spPr/>
      <dgm:t>
        <a:bodyPr/>
        <a:lstStyle/>
        <a:p>
          <a:endParaRPr lang="en-SE"/>
        </a:p>
      </dgm:t>
    </dgm:pt>
    <dgm:pt modelId="{17C59106-492F-4429-8099-C795493DB704}">
      <dgm:prSet phldrT="[Text]"/>
      <dgm:spPr/>
      <dgm:t>
        <a:bodyPr/>
        <a:lstStyle/>
        <a:p>
          <a:r>
            <a:rPr lang="en-GB" dirty="0"/>
            <a:t>Sales</a:t>
          </a:r>
          <a:endParaRPr lang="en-SE" dirty="0"/>
        </a:p>
      </dgm:t>
    </dgm:pt>
    <dgm:pt modelId="{BB9D2270-78C1-479C-AC37-F4E61AE6A9EB}" type="parTrans" cxnId="{45468BEF-A12D-43E5-BEEB-BF1057902671}">
      <dgm:prSet/>
      <dgm:spPr/>
      <dgm:t>
        <a:bodyPr/>
        <a:lstStyle/>
        <a:p>
          <a:endParaRPr lang="en-SE"/>
        </a:p>
      </dgm:t>
    </dgm:pt>
    <dgm:pt modelId="{E2C7B25B-8474-4E7F-943F-0BA5240A67B7}" type="sibTrans" cxnId="{45468BEF-A12D-43E5-BEEB-BF1057902671}">
      <dgm:prSet/>
      <dgm:spPr/>
      <dgm:t>
        <a:bodyPr/>
        <a:lstStyle/>
        <a:p>
          <a:endParaRPr lang="en-SE"/>
        </a:p>
      </dgm:t>
    </dgm:pt>
    <dgm:pt modelId="{58D82158-7769-48CB-93AC-16FB69E7D5EE}">
      <dgm:prSet phldrT="[Text]"/>
      <dgm:spPr/>
      <dgm:t>
        <a:bodyPr/>
        <a:lstStyle/>
        <a:p>
          <a:r>
            <a:rPr lang="en-GB" dirty="0"/>
            <a:t>Intl</a:t>
          </a:r>
          <a:endParaRPr lang="en-SE" dirty="0"/>
        </a:p>
      </dgm:t>
    </dgm:pt>
    <dgm:pt modelId="{83F97EA1-1260-44B0-9738-A126B60246D3}" type="parTrans" cxnId="{19E63743-5AB4-4522-8808-F08C98800169}">
      <dgm:prSet/>
      <dgm:spPr/>
      <dgm:t>
        <a:bodyPr/>
        <a:lstStyle/>
        <a:p>
          <a:endParaRPr lang="en-SE"/>
        </a:p>
      </dgm:t>
    </dgm:pt>
    <dgm:pt modelId="{C68272B4-6655-420E-B5A3-1FF7A538A7D4}" type="sibTrans" cxnId="{19E63743-5AB4-4522-8808-F08C98800169}">
      <dgm:prSet/>
      <dgm:spPr/>
      <dgm:t>
        <a:bodyPr/>
        <a:lstStyle/>
        <a:p>
          <a:endParaRPr lang="en-SE"/>
        </a:p>
      </dgm:t>
    </dgm:pt>
    <dgm:pt modelId="{E2B161C7-5B8E-43C7-AA4E-C66DC1BEBC6F}">
      <dgm:prSet phldrT="[Text]"/>
      <dgm:spPr/>
      <dgm:t>
        <a:bodyPr/>
        <a:lstStyle/>
        <a:p>
          <a:r>
            <a:rPr lang="en-GB" dirty="0"/>
            <a:t>Domestic</a:t>
          </a:r>
          <a:endParaRPr lang="en-SE" dirty="0"/>
        </a:p>
      </dgm:t>
    </dgm:pt>
    <dgm:pt modelId="{89821459-E55A-4BE5-9995-0C4AF84CA96B}" type="parTrans" cxnId="{3163D92B-99B9-46D0-9990-3E5169D611E0}">
      <dgm:prSet/>
      <dgm:spPr/>
      <dgm:t>
        <a:bodyPr/>
        <a:lstStyle/>
        <a:p>
          <a:endParaRPr lang="en-SE"/>
        </a:p>
      </dgm:t>
    </dgm:pt>
    <dgm:pt modelId="{CEBEF57C-9DF9-4C89-8536-7C01AC3970C1}" type="sibTrans" cxnId="{3163D92B-99B9-46D0-9990-3E5169D611E0}">
      <dgm:prSet/>
      <dgm:spPr/>
      <dgm:t>
        <a:bodyPr/>
        <a:lstStyle/>
        <a:p>
          <a:endParaRPr lang="en-SE"/>
        </a:p>
      </dgm:t>
    </dgm:pt>
    <dgm:pt modelId="{D3B87851-2EE3-4CF4-85A9-5F92D82E1E7C}">
      <dgm:prSet phldrT="[Text]"/>
      <dgm:spPr/>
      <dgm:t>
        <a:bodyPr/>
        <a:lstStyle/>
        <a:p>
          <a:r>
            <a:rPr lang="en-GB" dirty="0"/>
            <a:t>Engineering</a:t>
          </a:r>
          <a:endParaRPr lang="en-SE" dirty="0"/>
        </a:p>
      </dgm:t>
    </dgm:pt>
    <dgm:pt modelId="{B6247EF0-3A11-4AB7-BBBE-BC16934632B8}" type="parTrans" cxnId="{4E1C6F25-B454-4569-AB4F-1934C67FD33B}">
      <dgm:prSet/>
      <dgm:spPr/>
      <dgm:t>
        <a:bodyPr/>
        <a:lstStyle/>
        <a:p>
          <a:endParaRPr lang="en-SE"/>
        </a:p>
      </dgm:t>
    </dgm:pt>
    <dgm:pt modelId="{6F38E415-0DB4-4F97-84C3-1D97737EF2BA}" type="sibTrans" cxnId="{4E1C6F25-B454-4569-AB4F-1934C67FD33B}">
      <dgm:prSet/>
      <dgm:spPr/>
      <dgm:t>
        <a:bodyPr/>
        <a:lstStyle/>
        <a:p>
          <a:endParaRPr lang="en-SE"/>
        </a:p>
      </dgm:t>
    </dgm:pt>
    <dgm:pt modelId="{A9804A69-5E74-4B48-B939-CE3685E2588F}">
      <dgm:prSet phldrT="[Text]"/>
      <dgm:spPr/>
      <dgm:t>
        <a:bodyPr/>
        <a:lstStyle/>
        <a:p>
          <a:r>
            <a:rPr lang="en-GB" dirty="0"/>
            <a:t>Software</a:t>
          </a:r>
          <a:endParaRPr lang="en-SE" dirty="0"/>
        </a:p>
      </dgm:t>
    </dgm:pt>
    <dgm:pt modelId="{F71992EB-530B-4B2B-88E9-9920BB26F4CC}" type="parTrans" cxnId="{7CDF4E46-AF25-462E-9F2E-C84B6E72D7F2}">
      <dgm:prSet/>
      <dgm:spPr/>
      <dgm:t>
        <a:bodyPr/>
        <a:lstStyle/>
        <a:p>
          <a:endParaRPr lang="en-SE"/>
        </a:p>
      </dgm:t>
    </dgm:pt>
    <dgm:pt modelId="{934B6D6A-1EEC-47A6-A7D5-D4D95B725946}" type="sibTrans" cxnId="{7CDF4E46-AF25-462E-9F2E-C84B6E72D7F2}">
      <dgm:prSet/>
      <dgm:spPr/>
      <dgm:t>
        <a:bodyPr/>
        <a:lstStyle/>
        <a:p>
          <a:endParaRPr lang="en-SE"/>
        </a:p>
      </dgm:t>
    </dgm:pt>
    <dgm:pt modelId="{C351B687-8100-4669-99A9-0D4FCCA35D51}">
      <dgm:prSet phldrT="[Text]"/>
      <dgm:spPr/>
      <dgm:t>
        <a:bodyPr/>
        <a:lstStyle/>
        <a:p>
          <a:r>
            <a:rPr lang="en-GB" dirty="0"/>
            <a:t>QA</a:t>
          </a:r>
          <a:endParaRPr lang="en-SE" dirty="0"/>
        </a:p>
      </dgm:t>
    </dgm:pt>
    <dgm:pt modelId="{1922931A-5DB5-45C3-8275-D33AB90B4358}" type="parTrans" cxnId="{C186AD2C-35EA-4351-B61F-4772D3934F01}">
      <dgm:prSet/>
      <dgm:spPr/>
      <dgm:t>
        <a:bodyPr/>
        <a:lstStyle/>
        <a:p>
          <a:endParaRPr lang="en-SE"/>
        </a:p>
      </dgm:t>
    </dgm:pt>
    <dgm:pt modelId="{006E33C9-F396-41A3-B6F1-152440C8DC44}" type="sibTrans" cxnId="{C186AD2C-35EA-4351-B61F-4772D3934F01}">
      <dgm:prSet/>
      <dgm:spPr/>
      <dgm:t>
        <a:bodyPr/>
        <a:lstStyle/>
        <a:p>
          <a:endParaRPr lang="en-SE"/>
        </a:p>
      </dgm:t>
    </dgm:pt>
    <dgm:pt modelId="{0F38953C-1ABC-4C0F-9E06-1A651E35372D}">
      <dgm:prSet phldrT="[Text]"/>
      <dgm:spPr/>
      <dgm:t>
        <a:bodyPr/>
        <a:lstStyle/>
        <a:p>
          <a:r>
            <a:rPr lang="en-GB" dirty="0"/>
            <a:t>Hardware</a:t>
          </a:r>
          <a:endParaRPr lang="en-SE" dirty="0"/>
        </a:p>
      </dgm:t>
    </dgm:pt>
    <dgm:pt modelId="{71761541-A857-473E-B7E8-D5184537255F}" type="parTrans" cxnId="{50895492-EC65-460C-AE2A-6BD94947AA79}">
      <dgm:prSet/>
      <dgm:spPr/>
      <dgm:t>
        <a:bodyPr/>
        <a:lstStyle/>
        <a:p>
          <a:endParaRPr lang="en-SE"/>
        </a:p>
      </dgm:t>
    </dgm:pt>
    <dgm:pt modelId="{553B0EDA-8F5A-44FE-8DC6-DA1784CE5E78}" type="sibTrans" cxnId="{50895492-EC65-460C-AE2A-6BD94947AA79}">
      <dgm:prSet/>
      <dgm:spPr/>
      <dgm:t>
        <a:bodyPr/>
        <a:lstStyle/>
        <a:p>
          <a:endParaRPr lang="en-SE"/>
        </a:p>
      </dgm:t>
    </dgm:pt>
    <dgm:pt modelId="{2C86F58E-0ECB-44BD-A6CC-ECF313B39C1E}" type="pres">
      <dgm:prSet presAssocID="{B07FC417-205C-401C-825C-8F213B9D7F6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D08169D-EA03-4CAD-9415-7CF1913A45AB}" type="pres">
      <dgm:prSet presAssocID="{A7F30612-6DEC-440C-9AF1-8A66AABB199F}" presName="hierRoot1" presStyleCnt="0"/>
      <dgm:spPr/>
    </dgm:pt>
    <dgm:pt modelId="{7B02855C-FB8B-4737-9791-93F51CC948E2}" type="pres">
      <dgm:prSet presAssocID="{A7F30612-6DEC-440C-9AF1-8A66AABB199F}" presName="composite" presStyleCnt="0"/>
      <dgm:spPr/>
    </dgm:pt>
    <dgm:pt modelId="{44F42B14-E7C6-4B61-A366-9D899F6C005A}" type="pres">
      <dgm:prSet presAssocID="{A7F30612-6DEC-440C-9AF1-8A66AABB199F}" presName="background" presStyleLbl="node0" presStyleIdx="0" presStyleCnt="1"/>
      <dgm:spPr/>
    </dgm:pt>
    <dgm:pt modelId="{5C2C8E7C-0D15-4A2A-AE0C-D5B81A05E74D}" type="pres">
      <dgm:prSet presAssocID="{A7F30612-6DEC-440C-9AF1-8A66AABB199F}" presName="text" presStyleLbl="fgAcc0" presStyleIdx="0" presStyleCnt="1">
        <dgm:presLayoutVars>
          <dgm:chPref val="3"/>
        </dgm:presLayoutVars>
      </dgm:prSet>
      <dgm:spPr/>
    </dgm:pt>
    <dgm:pt modelId="{0F012D5A-D985-4521-AFC5-4E8B9681F018}" type="pres">
      <dgm:prSet presAssocID="{A7F30612-6DEC-440C-9AF1-8A66AABB199F}" presName="hierChild2" presStyleCnt="0"/>
      <dgm:spPr/>
    </dgm:pt>
    <dgm:pt modelId="{2F3509CF-2EB3-4A98-9E02-C05142B501CA}" type="pres">
      <dgm:prSet presAssocID="{BB9D2270-78C1-479C-AC37-F4E61AE6A9EB}" presName="Name10" presStyleLbl="parChTrans1D2" presStyleIdx="0" presStyleCnt="2"/>
      <dgm:spPr/>
    </dgm:pt>
    <dgm:pt modelId="{A4C5CF41-E48A-46D2-99B6-3F2159722224}" type="pres">
      <dgm:prSet presAssocID="{17C59106-492F-4429-8099-C795493DB704}" presName="hierRoot2" presStyleCnt="0"/>
      <dgm:spPr/>
    </dgm:pt>
    <dgm:pt modelId="{4784C745-C6E0-477F-8592-70C59E01CB88}" type="pres">
      <dgm:prSet presAssocID="{17C59106-492F-4429-8099-C795493DB704}" presName="composite2" presStyleCnt="0"/>
      <dgm:spPr/>
    </dgm:pt>
    <dgm:pt modelId="{9C5B6569-E792-405B-AB87-7BD65B754F08}" type="pres">
      <dgm:prSet presAssocID="{17C59106-492F-4429-8099-C795493DB704}" presName="background2" presStyleLbl="node2" presStyleIdx="0" presStyleCnt="2"/>
      <dgm:spPr/>
    </dgm:pt>
    <dgm:pt modelId="{0A758E72-5C5A-4901-BD41-711DD1F75545}" type="pres">
      <dgm:prSet presAssocID="{17C59106-492F-4429-8099-C795493DB704}" presName="text2" presStyleLbl="fgAcc2" presStyleIdx="0" presStyleCnt="2">
        <dgm:presLayoutVars>
          <dgm:chPref val="3"/>
        </dgm:presLayoutVars>
      </dgm:prSet>
      <dgm:spPr/>
    </dgm:pt>
    <dgm:pt modelId="{C6DD7099-66D2-492C-9ECC-4F591CD847F5}" type="pres">
      <dgm:prSet presAssocID="{17C59106-492F-4429-8099-C795493DB704}" presName="hierChild3" presStyleCnt="0"/>
      <dgm:spPr/>
    </dgm:pt>
    <dgm:pt modelId="{FFE5700A-892F-428B-9AC9-6A063CA636FC}" type="pres">
      <dgm:prSet presAssocID="{83F97EA1-1260-44B0-9738-A126B60246D3}" presName="Name17" presStyleLbl="parChTrans1D3" presStyleIdx="0" presStyleCnt="5"/>
      <dgm:spPr/>
    </dgm:pt>
    <dgm:pt modelId="{2195F055-B72B-42B2-85D2-D2B873419CD5}" type="pres">
      <dgm:prSet presAssocID="{58D82158-7769-48CB-93AC-16FB69E7D5EE}" presName="hierRoot3" presStyleCnt="0"/>
      <dgm:spPr/>
    </dgm:pt>
    <dgm:pt modelId="{BB75DF6B-56E7-40F0-9845-7DD81DB05D13}" type="pres">
      <dgm:prSet presAssocID="{58D82158-7769-48CB-93AC-16FB69E7D5EE}" presName="composite3" presStyleCnt="0"/>
      <dgm:spPr/>
    </dgm:pt>
    <dgm:pt modelId="{2B8765F6-59DD-4AAA-AF24-5BDE9FFA486D}" type="pres">
      <dgm:prSet presAssocID="{58D82158-7769-48CB-93AC-16FB69E7D5EE}" presName="background3" presStyleLbl="node3" presStyleIdx="0" presStyleCnt="5"/>
      <dgm:spPr/>
    </dgm:pt>
    <dgm:pt modelId="{B5195921-E11B-42C7-BF0F-183E4D16CCCC}" type="pres">
      <dgm:prSet presAssocID="{58D82158-7769-48CB-93AC-16FB69E7D5EE}" presName="text3" presStyleLbl="fgAcc3" presStyleIdx="0" presStyleCnt="5">
        <dgm:presLayoutVars>
          <dgm:chPref val="3"/>
        </dgm:presLayoutVars>
      </dgm:prSet>
      <dgm:spPr/>
    </dgm:pt>
    <dgm:pt modelId="{F913219C-94B5-4978-B865-B545CF3A18BE}" type="pres">
      <dgm:prSet presAssocID="{58D82158-7769-48CB-93AC-16FB69E7D5EE}" presName="hierChild4" presStyleCnt="0"/>
      <dgm:spPr/>
    </dgm:pt>
    <dgm:pt modelId="{26F2D0BB-33AD-4A5E-BF43-2458AC440282}" type="pres">
      <dgm:prSet presAssocID="{89821459-E55A-4BE5-9995-0C4AF84CA96B}" presName="Name17" presStyleLbl="parChTrans1D3" presStyleIdx="1" presStyleCnt="5"/>
      <dgm:spPr/>
    </dgm:pt>
    <dgm:pt modelId="{E575D540-2EB4-4928-A773-A41E40B515AF}" type="pres">
      <dgm:prSet presAssocID="{E2B161C7-5B8E-43C7-AA4E-C66DC1BEBC6F}" presName="hierRoot3" presStyleCnt="0"/>
      <dgm:spPr/>
    </dgm:pt>
    <dgm:pt modelId="{22129BA2-788B-40A8-9072-500156789870}" type="pres">
      <dgm:prSet presAssocID="{E2B161C7-5B8E-43C7-AA4E-C66DC1BEBC6F}" presName="composite3" presStyleCnt="0"/>
      <dgm:spPr/>
    </dgm:pt>
    <dgm:pt modelId="{4C621371-48AE-4693-B535-9B81B23955F8}" type="pres">
      <dgm:prSet presAssocID="{E2B161C7-5B8E-43C7-AA4E-C66DC1BEBC6F}" presName="background3" presStyleLbl="node3" presStyleIdx="1" presStyleCnt="5"/>
      <dgm:spPr/>
    </dgm:pt>
    <dgm:pt modelId="{55D6FE86-45CC-428B-A389-F35F9C764B9C}" type="pres">
      <dgm:prSet presAssocID="{E2B161C7-5B8E-43C7-AA4E-C66DC1BEBC6F}" presName="text3" presStyleLbl="fgAcc3" presStyleIdx="1" presStyleCnt="5">
        <dgm:presLayoutVars>
          <dgm:chPref val="3"/>
        </dgm:presLayoutVars>
      </dgm:prSet>
      <dgm:spPr/>
    </dgm:pt>
    <dgm:pt modelId="{3569AA66-F799-4E75-B557-4066C942C9D6}" type="pres">
      <dgm:prSet presAssocID="{E2B161C7-5B8E-43C7-AA4E-C66DC1BEBC6F}" presName="hierChild4" presStyleCnt="0"/>
      <dgm:spPr/>
    </dgm:pt>
    <dgm:pt modelId="{DDE81F97-D4BE-47AE-9C66-2C6A6FFA2532}" type="pres">
      <dgm:prSet presAssocID="{B6247EF0-3A11-4AB7-BBBE-BC16934632B8}" presName="Name10" presStyleLbl="parChTrans1D2" presStyleIdx="1" presStyleCnt="2"/>
      <dgm:spPr/>
    </dgm:pt>
    <dgm:pt modelId="{02551939-CCC3-492B-BF88-CC34E8608326}" type="pres">
      <dgm:prSet presAssocID="{D3B87851-2EE3-4CF4-85A9-5F92D82E1E7C}" presName="hierRoot2" presStyleCnt="0"/>
      <dgm:spPr/>
    </dgm:pt>
    <dgm:pt modelId="{08BE09DC-C1E9-40A9-B012-7CBA21677F56}" type="pres">
      <dgm:prSet presAssocID="{D3B87851-2EE3-4CF4-85A9-5F92D82E1E7C}" presName="composite2" presStyleCnt="0"/>
      <dgm:spPr/>
    </dgm:pt>
    <dgm:pt modelId="{150C6938-83E9-4576-9141-203C140405F6}" type="pres">
      <dgm:prSet presAssocID="{D3B87851-2EE3-4CF4-85A9-5F92D82E1E7C}" presName="background2" presStyleLbl="node2" presStyleIdx="1" presStyleCnt="2"/>
      <dgm:spPr/>
    </dgm:pt>
    <dgm:pt modelId="{63184CEC-2D1D-46DD-859F-B4AE2E8B9BE3}" type="pres">
      <dgm:prSet presAssocID="{D3B87851-2EE3-4CF4-85A9-5F92D82E1E7C}" presName="text2" presStyleLbl="fgAcc2" presStyleIdx="1" presStyleCnt="2">
        <dgm:presLayoutVars>
          <dgm:chPref val="3"/>
        </dgm:presLayoutVars>
      </dgm:prSet>
      <dgm:spPr/>
    </dgm:pt>
    <dgm:pt modelId="{F7816C01-0289-45BE-B9D0-65CF23C94B14}" type="pres">
      <dgm:prSet presAssocID="{D3B87851-2EE3-4CF4-85A9-5F92D82E1E7C}" presName="hierChild3" presStyleCnt="0"/>
      <dgm:spPr/>
    </dgm:pt>
    <dgm:pt modelId="{406C4437-2331-4D7F-BDF6-DDAD734EDFFE}" type="pres">
      <dgm:prSet presAssocID="{F71992EB-530B-4B2B-88E9-9920BB26F4CC}" presName="Name17" presStyleLbl="parChTrans1D3" presStyleIdx="2" presStyleCnt="5"/>
      <dgm:spPr/>
    </dgm:pt>
    <dgm:pt modelId="{DBFA0336-F435-418F-B8C2-D3AFDC297543}" type="pres">
      <dgm:prSet presAssocID="{A9804A69-5E74-4B48-B939-CE3685E2588F}" presName="hierRoot3" presStyleCnt="0"/>
      <dgm:spPr/>
    </dgm:pt>
    <dgm:pt modelId="{713590C6-7397-4ACF-8316-0BAC7FD07719}" type="pres">
      <dgm:prSet presAssocID="{A9804A69-5E74-4B48-B939-CE3685E2588F}" presName="composite3" presStyleCnt="0"/>
      <dgm:spPr/>
    </dgm:pt>
    <dgm:pt modelId="{18E96F4F-77D8-4513-AC95-3C6BC21D0F7E}" type="pres">
      <dgm:prSet presAssocID="{A9804A69-5E74-4B48-B939-CE3685E2588F}" presName="background3" presStyleLbl="node3" presStyleIdx="2" presStyleCnt="5"/>
      <dgm:spPr/>
    </dgm:pt>
    <dgm:pt modelId="{7343DC39-1D8C-42EC-997E-181CC8109D8A}" type="pres">
      <dgm:prSet presAssocID="{A9804A69-5E74-4B48-B939-CE3685E2588F}" presName="text3" presStyleLbl="fgAcc3" presStyleIdx="2" presStyleCnt="5">
        <dgm:presLayoutVars>
          <dgm:chPref val="3"/>
        </dgm:presLayoutVars>
      </dgm:prSet>
      <dgm:spPr/>
    </dgm:pt>
    <dgm:pt modelId="{14DA8C0E-F1FF-468D-9BB8-92A85ABD364F}" type="pres">
      <dgm:prSet presAssocID="{A9804A69-5E74-4B48-B939-CE3685E2588F}" presName="hierChild4" presStyleCnt="0"/>
      <dgm:spPr/>
    </dgm:pt>
    <dgm:pt modelId="{3D109075-5522-4A9A-B520-5A2B122EC65F}" type="pres">
      <dgm:prSet presAssocID="{1922931A-5DB5-45C3-8275-D33AB90B4358}" presName="Name17" presStyleLbl="parChTrans1D3" presStyleIdx="3" presStyleCnt="5"/>
      <dgm:spPr/>
    </dgm:pt>
    <dgm:pt modelId="{929C6195-C9C8-40F4-AC26-5A7F2C62265E}" type="pres">
      <dgm:prSet presAssocID="{C351B687-8100-4669-99A9-0D4FCCA35D51}" presName="hierRoot3" presStyleCnt="0"/>
      <dgm:spPr/>
    </dgm:pt>
    <dgm:pt modelId="{644B7908-1CE7-454A-920C-3696D8394B7C}" type="pres">
      <dgm:prSet presAssocID="{C351B687-8100-4669-99A9-0D4FCCA35D51}" presName="composite3" presStyleCnt="0"/>
      <dgm:spPr/>
    </dgm:pt>
    <dgm:pt modelId="{F5A39067-115A-4CC4-8BD5-27BC59F38CE4}" type="pres">
      <dgm:prSet presAssocID="{C351B687-8100-4669-99A9-0D4FCCA35D51}" presName="background3" presStyleLbl="node3" presStyleIdx="3" presStyleCnt="5"/>
      <dgm:spPr/>
    </dgm:pt>
    <dgm:pt modelId="{443DC76D-6F3D-411F-981B-C5E1828794DD}" type="pres">
      <dgm:prSet presAssocID="{C351B687-8100-4669-99A9-0D4FCCA35D51}" presName="text3" presStyleLbl="fgAcc3" presStyleIdx="3" presStyleCnt="5">
        <dgm:presLayoutVars>
          <dgm:chPref val="3"/>
        </dgm:presLayoutVars>
      </dgm:prSet>
      <dgm:spPr/>
    </dgm:pt>
    <dgm:pt modelId="{0B87F7D6-C4E1-4C7E-B312-A24752E78E4C}" type="pres">
      <dgm:prSet presAssocID="{C351B687-8100-4669-99A9-0D4FCCA35D51}" presName="hierChild4" presStyleCnt="0"/>
      <dgm:spPr/>
    </dgm:pt>
    <dgm:pt modelId="{9634C561-6F99-45B9-8F9A-8C0AF8292B2E}" type="pres">
      <dgm:prSet presAssocID="{71761541-A857-473E-B7E8-D5184537255F}" presName="Name17" presStyleLbl="parChTrans1D3" presStyleIdx="4" presStyleCnt="5"/>
      <dgm:spPr/>
    </dgm:pt>
    <dgm:pt modelId="{5898FE67-3425-4097-92C7-79ACA77F6DEE}" type="pres">
      <dgm:prSet presAssocID="{0F38953C-1ABC-4C0F-9E06-1A651E35372D}" presName="hierRoot3" presStyleCnt="0"/>
      <dgm:spPr/>
    </dgm:pt>
    <dgm:pt modelId="{485E0BF6-7A69-4684-964A-D442C93666B1}" type="pres">
      <dgm:prSet presAssocID="{0F38953C-1ABC-4C0F-9E06-1A651E35372D}" presName="composite3" presStyleCnt="0"/>
      <dgm:spPr/>
    </dgm:pt>
    <dgm:pt modelId="{B9A9D456-1C8D-432F-82F4-6707C9812639}" type="pres">
      <dgm:prSet presAssocID="{0F38953C-1ABC-4C0F-9E06-1A651E35372D}" presName="background3" presStyleLbl="node3" presStyleIdx="4" presStyleCnt="5"/>
      <dgm:spPr/>
    </dgm:pt>
    <dgm:pt modelId="{B0728B62-E052-487F-80B5-BB12E4036228}" type="pres">
      <dgm:prSet presAssocID="{0F38953C-1ABC-4C0F-9E06-1A651E35372D}" presName="text3" presStyleLbl="fgAcc3" presStyleIdx="4" presStyleCnt="5">
        <dgm:presLayoutVars>
          <dgm:chPref val="3"/>
        </dgm:presLayoutVars>
      </dgm:prSet>
      <dgm:spPr/>
    </dgm:pt>
    <dgm:pt modelId="{E64A51ED-70E2-4BB4-B97C-0E854FAE977D}" type="pres">
      <dgm:prSet presAssocID="{0F38953C-1ABC-4C0F-9E06-1A651E35372D}" presName="hierChild4" presStyleCnt="0"/>
      <dgm:spPr/>
    </dgm:pt>
  </dgm:ptLst>
  <dgm:cxnLst>
    <dgm:cxn modelId="{4DC1A811-00DD-4860-B18A-71C8E2DB306C}" type="presOf" srcId="{F71992EB-530B-4B2B-88E9-9920BB26F4CC}" destId="{406C4437-2331-4D7F-BDF6-DDAD734EDFFE}" srcOrd="0" destOrd="0" presId="urn:microsoft.com/office/officeart/2005/8/layout/hierarchy1"/>
    <dgm:cxn modelId="{4E1C6F25-B454-4569-AB4F-1934C67FD33B}" srcId="{A7F30612-6DEC-440C-9AF1-8A66AABB199F}" destId="{D3B87851-2EE3-4CF4-85A9-5F92D82E1E7C}" srcOrd="1" destOrd="0" parTransId="{B6247EF0-3A11-4AB7-BBBE-BC16934632B8}" sibTransId="{6F38E415-0DB4-4F97-84C3-1D97737EF2BA}"/>
    <dgm:cxn modelId="{86DA2028-5ED3-4BE1-8ACB-E954781D792B}" type="presOf" srcId="{D3B87851-2EE3-4CF4-85A9-5F92D82E1E7C}" destId="{63184CEC-2D1D-46DD-859F-B4AE2E8B9BE3}" srcOrd="0" destOrd="0" presId="urn:microsoft.com/office/officeart/2005/8/layout/hierarchy1"/>
    <dgm:cxn modelId="{3163D92B-99B9-46D0-9990-3E5169D611E0}" srcId="{17C59106-492F-4429-8099-C795493DB704}" destId="{E2B161C7-5B8E-43C7-AA4E-C66DC1BEBC6F}" srcOrd="1" destOrd="0" parTransId="{89821459-E55A-4BE5-9995-0C4AF84CA96B}" sibTransId="{CEBEF57C-9DF9-4C89-8536-7C01AC3970C1}"/>
    <dgm:cxn modelId="{C186AD2C-35EA-4351-B61F-4772D3934F01}" srcId="{D3B87851-2EE3-4CF4-85A9-5F92D82E1E7C}" destId="{C351B687-8100-4669-99A9-0D4FCCA35D51}" srcOrd="1" destOrd="0" parTransId="{1922931A-5DB5-45C3-8275-D33AB90B4358}" sibTransId="{006E33C9-F396-41A3-B6F1-152440C8DC44}"/>
    <dgm:cxn modelId="{88F4825B-4733-46E1-8BB1-9786EC243821}" type="presOf" srcId="{A9804A69-5E74-4B48-B939-CE3685E2588F}" destId="{7343DC39-1D8C-42EC-997E-181CC8109D8A}" srcOrd="0" destOrd="0" presId="urn:microsoft.com/office/officeart/2005/8/layout/hierarchy1"/>
    <dgm:cxn modelId="{19E63743-5AB4-4522-8808-F08C98800169}" srcId="{17C59106-492F-4429-8099-C795493DB704}" destId="{58D82158-7769-48CB-93AC-16FB69E7D5EE}" srcOrd="0" destOrd="0" parTransId="{83F97EA1-1260-44B0-9738-A126B60246D3}" sibTransId="{C68272B4-6655-420E-B5A3-1FF7A538A7D4}"/>
    <dgm:cxn modelId="{7CDF4E46-AF25-462E-9F2E-C84B6E72D7F2}" srcId="{D3B87851-2EE3-4CF4-85A9-5F92D82E1E7C}" destId="{A9804A69-5E74-4B48-B939-CE3685E2588F}" srcOrd="0" destOrd="0" parTransId="{F71992EB-530B-4B2B-88E9-9920BB26F4CC}" sibTransId="{934B6D6A-1EEC-47A6-A7D5-D4D95B725946}"/>
    <dgm:cxn modelId="{A30BD86A-F1C4-429D-BAA6-CB131D2A85CD}" type="presOf" srcId="{B07FC417-205C-401C-825C-8F213B9D7F64}" destId="{2C86F58E-0ECB-44BD-A6CC-ECF313B39C1E}" srcOrd="0" destOrd="0" presId="urn:microsoft.com/office/officeart/2005/8/layout/hierarchy1"/>
    <dgm:cxn modelId="{FD210A6F-BDEE-49F0-9042-BF7FDF923BA1}" srcId="{B07FC417-205C-401C-825C-8F213B9D7F64}" destId="{A7F30612-6DEC-440C-9AF1-8A66AABB199F}" srcOrd="0" destOrd="0" parTransId="{5DF6B013-AFF7-42B5-9D27-CC2E9EC5FA57}" sibTransId="{524142EB-3469-411B-ABBE-896590261CD7}"/>
    <dgm:cxn modelId="{2CAE484F-06A1-47FD-834B-7277FEA86EA3}" type="presOf" srcId="{83F97EA1-1260-44B0-9738-A126B60246D3}" destId="{FFE5700A-892F-428B-9AC9-6A063CA636FC}" srcOrd="0" destOrd="0" presId="urn:microsoft.com/office/officeart/2005/8/layout/hierarchy1"/>
    <dgm:cxn modelId="{CB4A0159-BB74-40D1-9130-EE355332C2E6}" type="presOf" srcId="{A7F30612-6DEC-440C-9AF1-8A66AABB199F}" destId="{5C2C8E7C-0D15-4A2A-AE0C-D5B81A05E74D}" srcOrd="0" destOrd="0" presId="urn:microsoft.com/office/officeart/2005/8/layout/hierarchy1"/>
    <dgm:cxn modelId="{50895492-EC65-460C-AE2A-6BD94947AA79}" srcId="{D3B87851-2EE3-4CF4-85A9-5F92D82E1E7C}" destId="{0F38953C-1ABC-4C0F-9E06-1A651E35372D}" srcOrd="2" destOrd="0" parTransId="{71761541-A857-473E-B7E8-D5184537255F}" sibTransId="{553B0EDA-8F5A-44FE-8DC6-DA1784CE5E78}"/>
    <dgm:cxn modelId="{69A2A29C-18B2-4E29-ACC1-E7B9B8B7A499}" type="presOf" srcId="{89821459-E55A-4BE5-9995-0C4AF84CA96B}" destId="{26F2D0BB-33AD-4A5E-BF43-2458AC440282}" srcOrd="0" destOrd="0" presId="urn:microsoft.com/office/officeart/2005/8/layout/hierarchy1"/>
    <dgm:cxn modelId="{89C0DF9E-59C1-4A91-9220-069817C91E50}" type="presOf" srcId="{1922931A-5DB5-45C3-8275-D33AB90B4358}" destId="{3D109075-5522-4A9A-B520-5A2B122EC65F}" srcOrd="0" destOrd="0" presId="urn:microsoft.com/office/officeart/2005/8/layout/hierarchy1"/>
    <dgm:cxn modelId="{54B897A6-58AD-4A0D-917A-5D9063427F9C}" type="presOf" srcId="{B6247EF0-3A11-4AB7-BBBE-BC16934632B8}" destId="{DDE81F97-D4BE-47AE-9C66-2C6A6FFA2532}" srcOrd="0" destOrd="0" presId="urn:microsoft.com/office/officeart/2005/8/layout/hierarchy1"/>
    <dgm:cxn modelId="{41791AA8-0812-4DA3-A3F2-6CADFA70E5C3}" type="presOf" srcId="{17C59106-492F-4429-8099-C795493DB704}" destId="{0A758E72-5C5A-4901-BD41-711DD1F75545}" srcOrd="0" destOrd="0" presId="urn:microsoft.com/office/officeart/2005/8/layout/hierarchy1"/>
    <dgm:cxn modelId="{FCCBBAB7-3331-4E3C-8823-FA19B9327599}" type="presOf" srcId="{C351B687-8100-4669-99A9-0D4FCCA35D51}" destId="{443DC76D-6F3D-411F-981B-C5E1828794DD}" srcOrd="0" destOrd="0" presId="urn:microsoft.com/office/officeart/2005/8/layout/hierarchy1"/>
    <dgm:cxn modelId="{26EB31C6-504B-4E5B-A1D0-DF35827CF0C7}" type="presOf" srcId="{58D82158-7769-48CB-93AC-16FB69E7D5EE}" destId="{B5195921-E11B-42C7-BF0F-183E4D16CCCC}" srcOrd="0" destOrd="0" presId="urn:microsoft.com/office/officeart/2005/8/layout/hierarchy1"/>
    <dgm:cxn modelId="{67BD54C8-E1BD-4019-B024-18B4EF45EEF6}" type="presOf" srcId="{0F38953C-1ABC-4C0F-9E06-1A651E35372D}" destId="{B0728B62-E052-487F-80B5-BB12E4036228}" srcOrd="0" destOrd="0" presId="urn:microsoft.com/office/officeart/2005/8/layout/hierarchy1"/>
    <dgm:cxn modelId="{9B28C7CD-3D7F-44D6-B171-46D5AB988676}" type="presOf" srcId="{E2B161C7-5B8E-43C7-AA4E-C66DC1BEBC6F}" destId="{55D6FE86-45CC-428B-A389-F35F9C764B9C}" srcOrd="0" destOrd="0" presId="urn:microsoft.com/office/officeart/2005/8/layout/hierarchy1"/>
    <dgm:cxn modelId="{12B5ACDE-0E22-481A-8472-D37BE6DA96D0}" type="presOf" srcId="{BB9D2270-78C1-479C-AC37-F4E61AE6A9EB}" destId="{2F3509CF-2EB3-4A98-9E02-C05142B501CA}" srcOrd="0" destOrd="0" presId="urn:microsoft.com/office/officeart/2005/8/layout/hierarchy1"/>
    <dgm:cxn modelId="{45468BEF-A12D-43E5-BEEB-BF1057902671}" srcId="{A7F30612-6DEC-440C-9AF1-8A66AABB199F}" destId="{17C59106-492F-4429-8099-C795493DB704}" srcOrd="0" destOrd="0" parTransId="{BB9D2270-78C1-479C-AC37-F4E61AE6A9EB}" sibTransId="{E2C7B25B-8474-4E7F-943F-0BA5240A67B7}"/>
    <dgm:cxn modelId="{2696DEF1-CB64-461B-B13D-E28AD08120E7}" type="presOf" srcId="{71761541-A857-473E-B7E8-D5184537255F}" destId="{9634C561-6F99-45B9-8F9A-8C0AF8292B2E}" srcOrd="0" destOrd="0" presId="urn:microsoft.com/office/officeart/2005/8/layout/hierarchy1"/>
    <dgm:cxn modelId="{A37C47E8-28E0-488B-87C7-7936EF4276BF}" type="presParOf" srcId="{2C86F58E-0ECB-44BD-A6CC-ECF313B39C1E}" destId="{5D08169D-EA03-4CAD-9415-7CF1913A45AB}" srcOrd="0" destOrd="0" presId="urn:microsoft.com/office/officeart/2005/8/layout/hierarchy1"/>
    <dgm:cxn modelId="{3569B796-3254-4916-AF3A-0ECB5765F527}" type="presParOf" srcId="{5D08169D-EA03-4CAD-9415-7CF1913A45AB}" destId="{7B02855C-FB8B-4737-9791-93F51CC948E2}" srcOrd="0" destOrd="0" presId="urn:microsoft.com/office/officeart/2005/8/layout/hierarchy1"/>
    <dgm:cxn modelId="{01F060CA-F922-4203-BCD6-53E084169EC4}" type="presParOf" srcId="{7B02855C-FB8B-4737-9791-93F51CC948E2}" destId="{44F42B14-E7C6-4B61-A366-9D899F6C005A}" srcOrd="0" destOrd="0" presId="urn:microsoft.com/office/officeart/2005/8/layout/hierarchy1"/>
    <dgm:cxn modelId="{3C431703-CF08-4A47-A73C-7DD2452A34FD}" type="presParOf" srcId="{7B02855C-FB8B-4737-9791-93F51CC948E2}" destId="{5C2C8E7C-0D15-4A2A-AE0C-D5B81A05E74D}" srcOrd="1" destOrd="0" presId="urn:microsoft.com/office/officeart/2005/8/layout/hierarchy1"/>
    <dgm:cxn modelId="{B6E65BEF-3DB6-4958-B63D-4D5D47BFED3F}" type="presParOf" srcId="{5D08169D-EA03-4CAD-9415-7CF1913A45AB}" destId="{0F012D5A-D985-4521-AFC5-4E8B9681F018}" srcOrd="1" destOrd="0" presId="urn:microsoft.com/office/officeart/2005/8/layout/hierarchy1"/>
    <dgm:cxn modelId="{FBEC8D16-DBEF-4EB1-A775-27DB478D47A4}" type="presParOf" srcId="{0F012D5A-D985-4521-AFC5-4E8B9681F018}" destId="{2F3509CF-2EB3-4A98-9E02-C05142B501CA}" srcOrd="0" destOrd="0" presId="urn:microsoft.com/office/officeart/2005/8/layout/hierarchy1"/>
    <dgm:cxn modelId="{E4D3E532-D34F-41F8-B682-61AACDA4D2C6}" type="presParOf" srcId="{0F012D5A-D985-4521-AFC5-4E8B9681F018}" destId="{A4C5CF41-E48A-46D2-99B6-3F2159722224}" srcOrd="1" destOrd="0" presId="urn:microsoft.com/office/officeart/2005/8/layout/hierarchy1"/>
    <dgm:cxn modelId="{A8F3D3AA-24EA-40B1-8DA8-AD43B015FEED}" type="presParOf" srcId="{A4C5CF41-E48A-46D2-99B6-3F2159722224}" destId="{4784C745-C6E0-477F-8592-70C59E01CB88}" srcOrd="0" destOrd="0" presId="urn:microsoft.com/office/officeart/2005/8/layout/hierarchy1"/>
    <dgm:cxn modelId="{D2F985AA-4AA7-4360-9F60-A707D4875F35}" type="presParOf" srcId="{4784C745-C6E0-477F-8592-70C59E01CB88}" destId="{9C5B6569-E792-405B-AB87-7BD65B754F08}" srcOrd="0" destOrd="0" presId="urn:microsoft.com/office/officeart/2005/8/layout/hierarchy1"/>
    <dgm:cxn modelId="{1DC6E6DA-E3B7-4231-A7AC-B88E1244AD23}" type="presParOf" srcId="{4784C745-C6E0-477F-8592-70C59E01CB88}" destId="{0A758E72-5C5A-4901-BD41-711DD1F75545}" srcOrd="1" destOrd="0" presId="urn:microsoft.com/office/officeart/2005/8/layout/hierarchy1"/>
    <dgm:cxn modelId="{9A02DD48-A1B1-4AB0-ADB3-1EAEF3456979}" type="presParOf" srcId="{A4C5CF41-E48A-46D2-99B6-3F2159722224}" destId="{C6DD7099-66D2-492C-9ECC-4F591CD847F5}" srcOrd="1" destOrd="0" presId="urn:microsoft.com/office/officeart/2005/8/layout/hierarchy1"/>
    <dgm:cxn modelId="{4C2D151D-2F0A-4DFB-A5E8-413CF012B065}" type="presParOf" srcId="{C6DD7099-66D2-492C-9ECC-4F591CD847F5}" destId="{FFE5700A-892F-428B-9AC9-6A063CA636FC}" srcOrd="0" destOrd="0" presId="urn:microsoft.com/office/officeart/2005/8/layout/hierarchy1"/>
    <dgm:cxn modelId="{731DFA66-D79E-4A5C-B51D-BBCE6A0E249C}" type="presParOf" srcId="{C6DD7099-66D2-492C-9ECC-4F591CD847F5}" destId="{2195F055-B72B-42B2-85D2-D2B873419CD5}" srcOrd="1" destOrd="0" presId="urn:microsoft.com/office/officeart/2005/8/layout/hierarchy1"/>
    <dgm:cxn modelId="{BA477C81-E8B0-4419-897F-13DBC85B16F0}" type="presParOf" srcId="{2195F055-B72B-42B2-85D2-D2B873419CD5}" destId="{BB75DF6B-56E7-40F0-9845-7DD81DB05D13}" srcOrd="0" destOrd="0" presId="urn:microsoft.com/office/officeart/2005/8/layout/hierarchy1"/>
    <dgm:cxn modelId="{8E6193D7-4B31-4158-9711-3096C48A6D17}" type="presParOf" srcId="{BB75DF6B-56E7-40F0-9845-7DD81DB05D13}" destId="{2B8765F6-59DD-4AAA-AF24-5BDE9FFA486D}" srcOrd="0" destOrd="0" presId="urn:microsoft.com/office/officeart/2005/8/layout/hierarchy1"/>
    <dgm:cxn modelId="{2A13B9A5-466B-4A13-9EDC-C8E69688C5CE}" type="presParOf" srcId="{BB75DF6B-56E7-40F0-9845-7DD81DB05D13}" destId="{B5195921-E11B-42C7-BF0F-183E4D16CCCC}" srcOrd="1" destOrd="0" presId="urn:microsoft.com/office/officeart/2005/8/layout/hierarchy1"/>
    <dgm:cxn modelId="{1AF98106-2787-4667-B970-0A785F2BB758}" type="presParOf" srcId="{2195F055-B72B-42B2-85D2-D2B873419CD5}" destId="{F913219C-94B5-4978-B865-B545CF3A18BE}" srcOrd="1" destOrd="0" presId="urn:microsoft.com/office/officeart/2005/8/layout/hierarchy1"/>
    <dgm:cxn modelId="{0C5ECD72-B6E4-42CB-B03B-C5BCB9A390C7}" type="presParOf" srcId="{C6DD7099-66D2-492C-9ECC-4F591CD847F5}" destId="{26F2D0BB-33AD-4A5E-BF43-2458AC440282}" srcOrd="2" destOrd="0" presId="urn:microsoft.com/office/officeart/2005/8/layout/hierarchy1"/>
    <dgm:cxn modelId="{DAB788D8-0251-46D4-806A-A71F9FCBAE65}" type="presParOf" srcId="{C6DD7099-66D2-492C-9ECC-4F591CD847F5}" destId="{E575D540-2EB4-4928-A773-A41E40B515AF}" srcOrd="3" destOrd="0" presId="urn:microsoft.com/office/officeart/2005/8/layout/hierarchy1"/>
    <dgm:cxn modelId="{0C7C6CE4-B0A1-4A19-9631-DB1960F6B9F3}" type="presParOf" srcId="{E575D540-2EB4-4928-A773-A41E40B515AF}" destId="{22129BA2-788B-40A8-9072-500156789870}" srcOrd="0" destOrd="0" presId="urn:microsoft.com/office/officeart/2005/8/layout/hierarchy1"/>
    <dgm:cxn modelId="{DC37187A-D0B5-49B9-98ED-E9BC7CB40FD9}" type="presParOf" srcId="{22129BA2-788B-40A8-9072-500156789870}" destId="{4C621371-48AE-4693-B535-9B81B23955F8}" srcOrd="0" destOrd="0" presId="urn:microsoft.com/office/officeart/2005/8/layout/hierarchy1"/>
    <dgm:cxn modelId="{7C77A40B-FA48-44E6-B310-89CE04C6D428}" type="presParOf" srcId="{22129BA2-788B-40A8-9072-500156789870}" destId="{55D6FE86-45CC-428B-A389-F35F9C764B9C}" srcOrd="1" destOrd="0" presId="urn:microsoft.com/office/officeart/2005/8/layout/hierarchy1"/>
    <dgm:cxn modelId="{081BDFA7-310F-4D6D-88E9-D9C40845CF64}" type="presParOf" srcId="{E575D540-2EB4-4928-A773-A41E40B515AF}" destId="{3569AA66-F799-4E75-B557-4066C942C9D6}" srcOrd="1" destOrd="0" presId="urn:microsoft.com/office/officeart/2005/8/layout/hierarchy1"/>
    <dgm:cxn modelId="{55FFFA11-710B-4EAD-9E05-666E996078BA}" type="presParOf" srcId="{0F012D5A-D985-4521-AFC5-4E8B9681F018}" destId="{DDE81F97-D4BE-47AE-9C66-2C6A6FFA2532}" srcOrd="2" destOrd="0" presId="urn:microsoft.com/office/officeart/2005/8/layout/hierarchy1"/>
    <dgm:cxn modelId="{9377EEF0-892D-4940-90D5-B4F212A6B7B7}" type="presParOf" srcId="{0F012D5A-D985-4521-AFC5-4E8B9681F018}" destId="{02551939-CCC3-492B-BF88-CC34E8608326}" srcOrd="3" destOrd="0" presId="urn:microsoft.com/office/officeart/2005/8/layout/hierarchy1"/>
    <dgm:cxn modelId="{731ACF57-4C8F-4490-A479-F026DD77A8A5}" type="presParOf" srcId="{02551939-CCC3-492B-BF88-CC34E8608326}" destId="{08BE09DC-C1E9-40A9-B012-7CBA21677F56}" srcOrd="0" destOrd="0" presId="urn:microsoft.com/office/officeart/2005/8/layout/hierarchy1"/>
    <dgm:cxn modelId="{AD452384-9224-4350-86E6-61776ED7F962}" type="presParOf" srcId="{08BE09DC-C1E9-40A9-B012-7CBA21677F56}" destId="{150C6938-83E9-4576-9141-203C140405F6}" srcOrd="0" destOrd="0" presId="urn:microsoft.com/office/officeart/2005/8/layout/hierarchy1"/>
    <dgm:cxn modelId="{668B1F46-D731-49EC-BE55-A4341B29050F}" type="presParOf" srcId="{08BE09DC-C1E9-40A9-B012-7CBA21677F56}" destId="{63184CEC-2D1D-46DD-859F-B4AE2E8B9BE3}" srcOrd="1" destOrd="0" presId="urn:microsoft.com/office/officeart/2005/8/layout/hierarchy1"/>
    <dgm:cxn modelId="{99580232-9D68-4469-B06F-720B4B18773E}" type="presParOf" srcId="{02551939-CCC3-492B-BF88-CC34E8608326}" destId="{F7816C01-0289-45BE-B9D0-65CF23C94B14}" srcOrd="1" destOrd="0" presId="urn:microsoft.com/office/officeart/2005/8/layout/hierarchy1"/>
    <dgm:cxn modelId="{0BD9C7E3-475D-4CBD-936E-84EA3416646A}" type="presParOf" srcId="{F7816C01-0289-45BE-B9D0-65CF23C94B14}" destId="{406C4437-2331-4D7F-BDF6-DDAD734EDFFE}" srcOrd="0" destOrd="0" presId="urn:microsoft.com/office/officeart/2005/8/layout/hierarchy1"/>
    <dgm:cxn modelId="{8F4365E6-F8E3-43AC-85B1-4F72A5A3A529}" type="presParOf" srcId="{F7816C01-0289-45BE-B9D0-65CF23C94B14}" destId="{DBFA0336-F435-418F-B8C2-D3AFDC297543}" srcOrd="1" destOrd="0" presId="urn:microsoft.com/office/officeart/2005/8/layout/hierarchy1"/>
    <dgm:cxn modelId="{6FFF73BD-2B4B-44E3-A03E-00CDED9571C7}" type="presParOf" srcId="{DBFA0336-F435-418F-B8C2-D3AFDC297543}" destId="{713590C6-7397-4ACF-8316-0BAC7FD07719}" srcOrd="0" destOrd="0" presId="urn:microsoft.com/office/officeart/2005/8/layout/hierarchy1"/>
    <dgm:cxn modelId="{7C279DB7-7FCD-4EF0-AAF0-81DCEA9A7C3B}" type="presParOf" srcId="{713590C6-7397-4ACF-8316-0BAC7FD07719}" destId="{18E96F4F-77D8-4513-AC95-3C6BC21D0F7E}" srcOrd="0" destOrd="0" presId="urn:microsoft.com/office/officeart/2005/8/layout/hierarchy1"/>
    <dgm:cxn modelId="{DB9BEDC6-C7DB-4C23-8B86-72A553560620}" type="presParOf" srcId="{713590C6-7397-4ACF-8316-0BAC7FD07719}" destId="{7343DC39-1D8C-42EC-997E-181CC8109D8A}" srcOrd="1" destOrd="0" presId="urn:microsoft.com/office/officeart/2005/8/layout/hierarchy1"/>
    <dgm:cxn modelId="{C4F20F49-EFE9-4B79-9D18-41BD56E8B55C}" type="presParOf" srcId="{DBFA0336-F435-418F-B8C2-D3AFDC297543}" destId="{14DA8C0E-F1FF-468D-9BB8-92A85ABD364F}" srcOrd="1" destOrd="0" presId="urn:microsoft.com/office/officeart/2005/8/layout/hierarchy1"/>
    <dgm:cxn modelId="{6D470606-D073-41C4-827A-74D0A0016C7E}" type="presParOf" srcId="{F7816C01-0289-45BE-B9D0-65CF23C94B14}" destId="{3D109075-5522-4A9A-B520-5A2B122EC65F}" srcOrd="2" destOrd="0" presId="urn:microsoft.com/office/officeart/2005/8/layout/hierarchy1"/>
    <dgm:cxn modelId="{90215AB5-8676-47A3-9699-6EB549D1CA81}" type="presParOf" srcId="{F7816C01-0289-45BE-B9D0-65CF23C94B14}" destId="{929C6195-C9C8-40F4-AC26-5A7F2C62265E}" srcOrd="3" destOrd="0" presId="urn:microsoft.com/office/officeart/2005/8/layout/hierarchy1"/>
    <dgm:cxn modelId="{A15C2FE0-F63C-4005-B515-4DF00F5EC1BE}" type="presParOf" srcId="{929C6195-C9C8-40F4-AC26-5A7F2C62265E}" destId="{644B7908-1CE7-454A-920C-3696D8394B7C}" srcOrd="0" destOrd="0" presId="urn:microsoft.com/office/officeart/2005/8/layout/hierarchy1"/>
    <dgm:cxn modelId="{1FAC50FB-D75D-490E-9FDA-4F49B56381CA}" type="presParOf" srcId="{644B7908-1CE7-454A-920C-3696D8394B7C}" destId="{F5A39067-115A-4CC4-8BD5-27BC59F38CE4}" srcOrd="0" destOrd="0" presId="urn:microsoft.com/office/officeart/2005/8/layout/hierarchy1"/>
    <dgm:cxn modelId="{B05A47F1-7677-4091-807A-AC895C72F09C}" type="presParOf" srcId="{644B7908-1CE7-454A-920C-3696D8394B7C}" destId="{443DC76D-6F3D-411F-981B-C5E1828794DD}" srcOrd="1" destOrd="0" presId="urn:microsoft.com/office/officeart/2005/8/layout/hierarchy1"/>
    <dgm:cxn modelId="{6A722CCD-ED4F-484F-91EB-CDC56337B38A}" type="presParOf" srcId="{929C6195-C9C8-40F4-AC26-5A7F2C62265E}" destId="{0B87F7D6-C4E1-4C7E-B312-A24752E78E4C}" srcOrd="1" destOrd="0" presId="urn:microsoft.com/office/officeart/2005/8/layout/hierarchy1"/>
    <dgm:cxn modelId="{0891AE14-7045-4C1A-86A0-E814BC9642AF}" type="presParOf" srcId="{F7816C01-0289-45BE-B9D0-65CF23C94B14}" destId="{9634C561-6F99-45B9-8F9A-8C0AF8292B2E}" srcOrd="4" destOrd="0" presId="urn:microsoft.com/office/officeart/2005/8/layout/hierarchy1"/>
    <dgm:cxn modelId="{3E8907DB-B458-47B0-9040-C0B213B9639A}" type="presParOf" srcId="{F7816C01-0289-45BE-B9D0-65CF23C94B14}" destId="{5898FE67-3425-4097-92C7-79ACA77F6DEE}" srcOrd="5" destOrd="0" presId="urn:microsoft.com/office/officeart/2005/8/layout/hierarchy1"/>
    <dgm:cxn modelId="{64C28BC1-007F-4E1B-B669-062671915334}" type="presParOf" srcId="{5898FE67-3425-4097-92C7-79ACA77F6DEE}" destId="{485E0BF6-7A69-4684-964A-D442C93666B1}" srcOrd="0" destOrd="0" presId="urn:microsoft.com/office/officeart/2005/8/layout/hierarchy1"/>
    <dgm:cxn modelId="{EF9127BB-FC78-401F-B687-60F5B35C3F53}" type="presParOf" srcId="{485E0BF6-7A69-4684-964A-D442C93666B1}" destId="{B9A9D456-1C8D-432F-82F4-6707C9812639}" srcOrd="0" destOrd="0" presId="urn:microsoft.com/office/officeart/2005/8/layout/hierarchy1"/>
    <dgm:cxn modelId="{6B3AAE2D-1E3F-408B-9329-6E7448A1EAD1}" type="presParOf" srcId="{485E0BF6-7A69-4684-964A-D442C93666B1}" destId="{B0728B62-E052-487F-80B5-BB12E4036228}" srcOrd="1" destOrd="0" presId="urn:microsoft.com/office/officeart/2005/8/layout/hierarchy1"/>
    <dgm:cxn modelId="{16628F86-19D4-4D89-B2EF-D9C1FA91BC93}" type="presParOf" srcId="{5898FE67-3425-4097-92C7-79ACA77F6DEE}" destId="{E64A51ED-70E2-4BB4-B97C-0E854FAE977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4C561-6F99-45B9-8F9A-8C0AF8292B2E}">
      <dsp:nvSpPr>
        <dsp:cNvPr id="0" name=""/>
        <dsp:cNvSpPr/>
      </dsp:nvSpPr>
      <dsp:spPr>
        <a:xfrm>
          <a:off x="1529964" y="831679"/>
          <a:ext cx="448568" cy="106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39"/>
              </a:lnTo>
              <a:lnTo>
                <a:pt x="448568" y="72739"/>
              </a:lnTo>
              <a:lnTo>
                <a:pt x="448568" y="1067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109075-5522-4A9A-B520-5A2B122EC65F}">
      <dsp:nvSpPr>
        <dsp:cNvPr id="0" name=""/>
        <dsp:cNvSpPr/>
      </dsp:nvSpPr>
      <dsp:spPr>
        <a:xfrm>
          <a:off x="1484244" y="831679"/>
          <a:ext cx="91440" cy="1067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67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C4437-2331-4D7F-BDF6-DDAD734EDFFE}">
      <dsp:nvSpPr>
        <dsp:cNvPr id="0" name=""/>
        <dsp:cNvSpPr/>
      </dsp:nvSpPr>
      <dsp:spPr>
        <a:xfrm>
          <a:off x="1081395" y="831679"/>
          <a:ext cx="448568" cy="106738"/>
        </a:xfrm>
        <a:custGeom>
          <a:avLst/>
          <a:gdLst/>
          <a:ahLst/>
          <a:cxnLst/>
          <a:rect l="0" t="0" r="0" b="0"/>
          <a:pathLst>
            <a:path>
              <a:moveTo>
                <a:pt x="448568" y="0"/>
              </a:moveTo>
              <a:lnTo>
                <a:pt x="448568" y="72739"/>
              </a:lnTo>
              <a:lnTo>
                <a:pt x="0" y="72739"/>
              </a:lnTo>
              <a:lnTo>
                <a:pt x="0" y="1067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E81F97-D4BE-47AE-9C66-2C6A6FFA2532}">
      <dsp:nvSpPr>
        <dsp:cNvPr id="0" name=""/>
        <dsp:cNvSpPr/>
      </dsp:nvSpPr>
      <dsp:spPr>
        <a:xfrm>
          <a:off x="969253" y="491888"/>
          <a:ext cx="560710" cy="106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39"/>
              </a:lnTo>
              <a:lnTo>
                <a:pt x="560710" y="72739"/>
              </a:lnTo>
              <a:lnTo>
                <a:pt x="560710" y="1067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2D0BB-33AD-4A5E-BF43-2458AC440282}">
      <dsp:nvSpPr>
        <dsp:cNvPr id="0" name=""/>
        <dsp:cNvSpPr/>
      </dsp:nvSpPr>
      <dsp:spPr>
        <a:xfrm>
          <a:off x="408542" y="831679"/>
          <a:ext cx="224284" cy="106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739"/>
              </a:lnTo>
              <a:lnTo>
                <a:pt x="224284" y="72739"/>
              </a:lnTo>
              <a:lnTo>
                <a:pt x="224284" y="1067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E5700A-892F-428B-9AC9-6A063CA636FC}">
      <dsp:nvSpPr>
        <dsp:cNvPr id="0" name=""/>
        <dsp:cNvSpPr/>
      </dsp:nvSpPr>
      <dsp:spPr>
        <a:xfrm>
          <a:off x="184258" y="831679"/>
          <a:ext cx="224284" cy="106738"/>
        </a:xfrm>
        <a:custGeom>
          <a:avLst/>
          <a:gdLst/>
          <a:ahLst/>
          <a:cxnLst/>
          <a:rect l="0" t="0" r="0" b="0"/>
          <a:pathLst>
            <a:path>
              <a:moveTo>
                <a:pt x="224284" y="0"/>
              </a:moveTo>
              <a:lnTo>
                <a:pt x="224284" y="72739"/>
              </a:lnTo>
              <a:lnTo>
                <a:pt x="0" y="72739"/>
              </a:lnTo>
              <a:lnTo>
                <a:pt x="0" y="1067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509CF-2EB3-4A98-9E02-C05142B501CA}">
      <dsp:nvSpPr>
        <dsp:cNvPr id="0" name=""/>
        <dsp:cNvSpPr/>
      </dsp:nvSpPr>
      <dsp:spPr>
        <a:xfrm>
          <a:off x="408542" y="491888"/>
          <a:ext cx="560710" cy="106738"/>
        </a:xfrm>
        <a:custGeom>
          <a:avLst/>
          <a:gdLst/>
          <a:ahLst/>
          <a:cxnLst/>
          <a:rect l="0" t="0" r="0" b="0"/>
          <a:pathLst>
            <a:path>
              <a:moveTo>
                <a:pt x="560710" y="0"/>
              </a:moveTo>
              <a:lnTo>
                <a:pt x="560710" y="72739"/>
              </a:lnTo>
              <a:lnTo>
                <a:pt x="0" y="72739"/>
              </a:lnTo>
              <a:lnTo>
                <a:pt x="0" y="1067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42B14-E7C6-4B61-A366-9D899F6C005A}">
      <dsp:nvSpPr>
        <dsp:cNvPr id="0" name=""/>
        <dsp:cNvSpPr/>
      </dsp:nvSpPr>
      <dsp:spPr>
        <a:xfrm>
          <a:off x="785748" y="258836"/>
          <a:ext cx="367010" cy="23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C8E7C-0D15-4A2A-AE0C-D5B81A05E74D}">
      <dsp:nvSpPr>
        <dsp:cNvPr id="0" name=""/>
        <dsp:cNvSpPr/>
      </dsp:nvSpPr>
      <dsp:spPr>
        <a:xfrm>
          <a:off x="826527" y="297576"/>
          <a:ext cx="367010" cy="2330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CEO</a:t>
          </a:r>
          <a:endParaRPr lang="en-SE" sz="500" kern="1200" dirty="0"/>
        </a:p>
      </dsp:txBody>
      <dsp:txXfrm>
        <a:off x="833353" y="304402"/>
        <a:ext cx="353358" cy="219399"/>
      </dsp:txXfrm>
    </dsp:sp>
    <dsp:sp modelId="{9C5B6569-E792-405B-AB87-7BD65B754F08}">
      <dsp:nvSpPr>
        <dsp:cNvPr id="0" name=""/>
        <dsp:cNvSpPr/>
      </dsp:nvSpPr>
      <dsp:spPr>
        <a:xfrm>
          <a:off x="225037" y="598627"/>
          <a:ext cx="367010" cy="23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58E72-5C5A-4901-BD41-711DD1F75545}">
      <dsp:nvSpPr>
        <dsp:cNvPr id="0" name=""/>
        <dsp:cNvSpPr/>
      </dsp:nvSpPr>
      <dsp:spPr>
        <a:xfrm>
          <a:off x="265816" y="637367"/>
          <a:ext cx="367010" cy="2330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Sales</a:t>
          </a:r>
          <a:endParaRPr lang="en-SE" sz="500" kern="1200" dirty="0"/>
        </a:p>
      </dsp:txBody>
      <dsp:txXfrm>
        <a:off x="272642" y="644193"/>
        <a:ext cx="353358" cy="219399"/>
      </dsp:txXfrm>
    </dsp:sp>
    <dsp:sp modelId="{2B8765F6-59DD-4AAA-AF24-5BDE9FFA486D}">
      <dsp:nvSpPr>
        <dsp:cNvPr id="0" name=""/>
        <dsp:cNvSpPr/>
      </dsp:nvSpPr>
      <dsp:spPr>
        <a:xfrm>
          <a:off x="753" y="938418"/>
          <a:ext cx="367010" cy="23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95921-E11B-42C7-BF0F-183E4D16CCCC}">
      <dsp:nvSpPr>
        <dsp:cNvPr id="0" name=""/>
        <dsp:cNvSpPr/>
      </dsp:nvSpPr>
      <dsp:spPr>
        <a:xfrm>
          <a:off x="41532" y="977158"/>
          <a:ext cx="367010" cy="2330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Intl</a:t>
          </a:r>
          <a:endParaRPr lang="en-SE" sz="500" kern="1200" dirty="0"/>
        </a:p>
      </dsp:txBody>
      <dsp:txXfrm>
        <a:off x="48358" y="983984"/>
        <a:ext cx="353358" cy="219399"/>
      </dsp:txXfrm>
    </dsp:sp>
    <dsp:sp modelId="{4C621371-48AE-4693-B535-9B81B23955F8}">
      <dsp:nvSpPr>
        <dsp:cNvPr id="0" name=""/>
        <dsp:cNvSpPr/>
      </dsp:nvSpPr>
      <dsp:spPr>
        <a:xfrm>
          <a:off x="449321" y="938418"/>
          <a:ext cx="367010" cy="23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6FE86-45CC-428B-A389-F35F9C764B9C}">
      <dsp:nvSpPr>
        <dsp:cNvPr id="0" name=""/>
        <dsp:cNvSpPr/>
      </dsp:nvSpPr>
      <dsp:spPr>
        <a:xfrm>
          <a:off x="490100" y="977158"/>
          <a:ext cx="367010" cy="2330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Domestic</a:t>
          </a:r>
          <a:endParaRPr lang="en-SE" sz="500" kern="1200" dirty="0"/>
        </a:p>
      </dsp:txBody>
      <dsp:txXfrm>
        <a:off x="496926" y="983984"/>
        <a:ext cx="353358" cy="219399"/>
      </dsp:txXfrm>
    </dsp:sp>
    <dsp:sp modelId="{150C6938-83E9-4576-9141-203C140405F6}">
      <dsp:nvSpPr>
        <dsp:cNvPr id="0" name=""/>
        <dsp:cNvSpPr/>
      </dsp:nvSpPr>
      <dsp:spPr>
        <a:xfrm>
          <a:off x="1346458" y="598627"/>
          <a:ext cx="367010" cy="23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84CEC-2D1D-46DD-859F-B4AE2E8B9BE3}">
      <dsp:nvSpPr>
        <dsp:cNvPr id="0" name=""/>
        <dsp:cNvSpPr/>
      </dsp:nvSpPr>
      <dsp:spPr>
        <a:xfrm>
          <a:off x="1387237" y="637367"/>
          <a:ext cx="367010" cy="2330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Engineering</a:t>
          </a:r>
          <a:endParaRPr lang="en-SE" sz="500" kern="1200" dirty="0"/>
        </a:p>
      </dsp:txBody>
      <dsp:txXfrm>
        <a:off x="1394063" y="644193"/>
        <a:ext cx="353358" cy="219399"/>
      </dsp:txXfrm>
    </dsp:sp>
    <dsp:sp modelId="{18E96F4F-77D8-4513-AC95-3C6BC21D0F7E}">
      <dsp:nvSpPr>
        <dsp:cNvPr id="0" name=""/>
        <dsp:cNvSpPr/>
      </dsp:nvSpPr>
      <dsp:spPr>
        <a:xfrm>
          <a:off x="897890" y="938418"/>
          <a:ext cx="367010" cy="23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3DC39-1D8C-42EC-997E-181CC8109D8A}">
      <dsp:nvSpPr>
        <dsp:cNvPr id="0" name=""/>
        <dsp:cNvSpPr/>
      </dsp:nvSpPr>
      <dsp:spPr>
        <a:xfrm>
          <a:off x="938669" y="977158"/>
          <a:ext cx="367010" cy="2330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Software</a:t>
          </a:r>
          <a:endParaRPr lang="en-SE" sz="500" kern="1200" dirty="0"/>
        </a:p>
      </dsp:txBody>
      <dsp:txXfrm>
        <a:off x="945495" y="983984"/>
        <a:ext cx="353358" cy="219399"/>
      </dsp:txXfrm>
    </dsp:sp>
    <dsp:sp modelId="{F5A39067-115A-4CC4-8BD5-27BC59F38CE4}">
      <dsp:nvSpPr>
        <dsp:cNvPr id="0" name=""/>
        <dsp:cNvSpPr/>
      </dsp:nvSpPr>
      <dsp:spPr>
        <a:xfrm>
          <a:off x="1346458" y="938418"/>
          <a:ext cx="367010" cy="23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DC76D-6F3D-411F-981B-C5E1828794DD}">
      <dsp:nvSpPr>
        <dsp:cNvPr id="0" name=""/>
        <dsp:cNvSpPr/>
      </dsp:nvSpPr>
      <dsp:spPr>
        <a:xfrm>
          <a:off x="1387237" y="977158"/>
          <a:ext cx="367010" cy="2330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QA</a:t>
          </a:r>
          <a:endParaRPr lang="en-SE" sz="500" kern="1200" dirty="0"/>
        </a:p>
      </dsp:txBody>
      <dsp:txXfrm>
        <a:off x="1394063" y="983984"/>
        <a:ext cx="353358" cy="219399"/>
      </dsp:txXfrm>
    </dsp:sp>
    <dsp:sp modelId="{B9A9D456-1C8D-432F-82F4-6707C9812639}">
      <dsp:nvSpPr>
        <dsp:cNvPr id="0" name=""/>
        <dsp:cNvSpPr/>
      </dsp:nvSpPr>
      <dsp:spPr>
        <a:xfrm>
          <a:off x="1795027" y="938418"/>
          <a:ext cx="367010" cy="2330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28B62-E052-487F-80B5-BB12E4036228}">
      <dsp:nvSpPr>
        <dsp:cNvPr id="0" name=""/>
        <dsp:cNvSpPr/>
      </dsp:nvSpPr>
      <dsp:spPr>
        <a:xfrm>
          <a:off x="1835806" y="977158"/>
          <a:ext cx="367010" cy="2330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Hardware</a:t>
          </a:r>
          <a:endParaRPr lang="en-SE" sz="500" kern="1200" dirty="0"/>
        </a:p>
      </dsp:txBody>
      <dsp:txXfrm>
        <a:off x="1842632" y="983984"/>
        <a:ext cx="353358" cy="219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46471-1EED-4B2C-A950-12FD4C0D1E6C}" type="datetimeFigureOut">
              <a:rPr lang="en-SE" smtClean="0"/>
              <a:t>12/04/2025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C2522-90D5-44B2-B841-01D21272A12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0667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A10E-AAA2-2874-16C7-7164C01B4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7915D-E887-783B-233B-9AE57441F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3EE0F-A150-6C73-ED1F-52712BD5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D216A-DB15-4248-BB00-733303CC9173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0BBA3-57B9-ADB4-A66E-627F1CCF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CE7B2-4BF6-A5D5-46D8-C2641E90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8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F871-C5A6-659D-CEF2-AA3A4A11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A5F11-004F-7E1E-33F9-F39226E3C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424A7-B77E-728F-10ED-337E9C40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1491-AD69-46C7-90E2-B2F2A1152BFB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2F11B-D9BD-2041-34CB-D8176F7D2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13074-23BA-C105-ABBA-3181C600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DC7A26-6485-D5D2-AEF1-4BA508B9F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783DC-A2CA-33B1-6801-2E38F55F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AA403-636C-ADBA-3AE1-03054D03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86BEB-D8A6-405A-B321-E87B4E5B5B4B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A2861-3266-9B0E-2643-9D95F7C9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EB2FB-DC86-2D44-1230-CFCCB806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9B2F-6C8D-3DA1-E6EC-A90D9BD5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75076-C918-B81A-C158-BA56F38CA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630A3-5CCA-5FDE-7A46-C243A7D85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6832-F826-4F42-BD0F-1D11D5C11366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EAA54-BF66-F8E1-DB83-E9DC4523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DE918-E743-36AF-5C12-990F8BB9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9E9E-76B7-D487-9DC2-D8DB2805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4B143-BC82-67B7-79D5-AF49B43BF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E4AFD-C4BE-E978-D93F-7EC0D7A1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E3990-9262-4C2D-AF4C-79766F2471E5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FBFBE-C585-C749-F3B4-5A09C0F1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47A41-A384-074D-411D-FCBADE0E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6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51DE-368E-E5D3-0164-9976973D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91BC3-54E7-90F8-3537-6FCEF212E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F7C2-A1B8-6DCE-BC49-31096E698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39FFB-91C1-3A2C-A007-0455BBAA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3E541-C346-45E6-B235-990ACC33B234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D94A3-1F1D-B4CB-9269-015CFCB4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193C1-7AA1-9688-EDC9-63236815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E92B-FD18-22B9-D896-A05ED8E9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3110E-ADA2-346D-4579-3DFFAD6A7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E032C-36C0-BB1C-F2CD-A77577C12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E9790-90E0-E51B-66CE-5AA717FCB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081690-8C5A-39A7-C5B7-1D10BFE09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ABB2EE-3366-3721-43C3-A92EDC46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079ED-5F6A-4987-80E1-FC96D88AE188}" type="datetime1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00F3F-E3FE-81E3-1EA2-C5447438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670EA-8379-7003-64A8-EBB8FE9E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5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9040-5D3C-9F44-2109-37ED48D8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839A7-C674-B4D7-088B-BB6209E4A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C1D02-728A-40FC-8870-CB6B929FD59C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F5169-CE1B-85F0-8FE0-0D939A4B8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BB330-F7FC-C04D-ADF8-A7466A70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92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4FED3A-B79F-A5B8-5220-2C94728B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3463-FE8D-4F3D-85D5-E9D37F0F714D}" type="datetime1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7BDEB-861E-A055-8294-9473FE39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B2F7A-FC29-0D7F-6EB9-AFC17CE3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5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6ED4-0C0B-F3E7-F79F-82DA02F4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4C618-EA08-A8EF-CB01-A98FB9CAE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DABAB-587E-E981-5E90-634B4A445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6E43E-61A7-4CA3-EB8A-117206F0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C206-BF1B-4738-BBB2-E857A52BF621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855B0-6690-D8D6-30CB-4B4AA3DBA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67EBB-EE3E-29FB-993E-3C900803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18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030F-A9C4-50F1-CCF7-C17CDBCC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A9CF5A-D7B0-5664-9EA4-9CE2A586EB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D7142-111E-A355-F55A-9ACFF4776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F6BA3-FF46-BA4D-A2DD-1CD60C5F4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2CC2-64DC-4956-BF9D-08A8EBF22667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5B286-2676-A295-C29B-0916D963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26B2A-286A-372D-1923-45A04B9C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04D236-618D-F743-68A9-B1BAF0DF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6985C-A4DA-502D-66B9-9832555E7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03728-12FC-1604-7EBA-3DF724A41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F0F66-8439-480D-82F3-A2A62AF6D341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318E2-0D02-9D0F-17FF-96AA60E8D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57165-A4FE-0411-8997-E8201C4FE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4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015422" TargetMode="External"/><Relationship Id="rId2" Type="http://schemas.openxmlformats.org/officeDocument/2006/relationships/hyperlink" Target="https://doi.org/10.1140/epjds/s13688-022-00328-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www.pnas.org/cgi/doi/10.1073/pnas.1721438116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1.PNG"/><Relationship Id="rId7" Type="http://schemas.openxmlformats.org/officeDocument/2006/relationships/image" Target="../media/image44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cnet.se/?page=download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ocnet.se/?page=docs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s.ox.ac.uk/~snijders/siena/s50_data.htm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socnet.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ack dots connected through lings to build a network">
            <a:extLst>
              <a:ext uri="{FF2B5EF4-FFF2-40B4-BE49-F238E27FC236}">
                <a16:creationId xmlns:a16="http://schemas.microsoft.com/office/drawing/2014/main" id="{010EF925-5861-55DA-6CE6-C8E615C72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7" r="14437"/>
          <a:stretch/>
        </p:blipFill>
        <p:spPr>
          <a:xfrm>
            <a:off x="4501338" y="10"/>
            <a:ext cx="7690661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3C357-F157-75BE-B389-C267816B5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sv-SE" sz="4800" dirty="0"/>
              <a:t>Social </a:t>
            </a:r>
            <a:r>
              <a:rPr lang="sv-SE" sz="4800" dirty="0" err="1"/>
              <a:t>Network</a:t>
            </a:r>
            <a:r>
              <a:rPr lang="sv-SE" sz="4800" dirty="0"/>
              <a:t> </a:t>
            </a:r>
            <a:r>
              <a:rPr lang="sv-SE" sz="4800" dirty="0" err="1"/>
              <a:t>Analysis</a:t>
            </a:r>
            <a:br>
              <a:rPr lang="sv-SE" sz="4800" dirty="0"/>
            </a:br>
            <a:r>
              <a:rPr lang="sv-SE" sz="4800" dirty="0">
                <a:solidFill>
                  <a:schemeClr val="bg1">
                    <a:lumMod val="50000"/>
                  </a:schemeClr>
                </a:solidFill>
              </a:rPr>
              <a:t>Day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037FE-4449-40E3-5F06-4FC013217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544096"/>
          </a:xfrm>
        </p:spPr>
        <p:txBody>
          <a:bodyPr>
            <a:normAutofit lnSpcReduction="10000"/>
          </a:bodyPr>
          <a:lstStyle/>
          <a:p>
            <a:pPr algn="l"/>
            <a:r>
              <a:rPr lang="sv-SE" sz="2000" dirty="0" err="1"/>
              <a:t>Advanced</a:t>
            </a:r>
            <a:r>
              <a:rPr lang="sv-SE" sz="2000" dirty="0"/>
              <a:t> Winter </a:t>
            </a:r>
            <a:r>
              <a:rPr lang="sv-SE" sz="2000" dirty="0" err="1"/>
              <a:t>School</a:t>
            </a:r>
            <a:r>
              <a:rPr lang="sv-SE" sz="2000" dirty="0"/>
              <a:t> in </a:t>
            </a:r>
            <a:r>
              <a:rPr lang="sv-SE" sz="2000" dirty="0" err="1"/>
              <a:t>Computational</a:t>
            </a:r>
            <a:r>
              <a:rPr lang="sv-SE" sz="2000" dirty="0"/>
              <a:t> Social Science 2025</a:t>
            </a:r>
          </a:p>
          <a:p>
            <a:pPr algn="l"/>
            <a:r>
              <a:rPr lang="sv-SE" sz="2000" dirty="0"/>
              <a:t>Carl Nordlund</a:t>
            </a:r>
            <a:br>
              <a:rPr lang="sv-SE" sz="2000" dirty="0"/>
            </a:br>
            <a:r>
              <a:rPr lang="sv-SE" sz="2000" dirty="0" err="1"/>
              <a:t>Maël</a:t>
            </a:r>
            <a:r>
              <a:rPr lang="sv-SE" sz="2000" dirty="0"/>
              <a:t> </a:t>
            </a:r>
            <a:r>
              <a:rPr lang="sv-SE" sz="2000" dirty="0" err="1"/>
              <a:t>Lecoursonnais</a:t>
            </a:r>
            <a:br>
              <a:rPr lang="sv-SE" sz="2000" dirty="0"/>
            </a:br>
            <a:r>
              <a:rPr lang="sv-SE" sz="2000" dirty="0" err="1"/>
              <a:t>Kazuki</a:t>
            </a:r>
            <a:r>
              <a:rPr lang="sv-SE" sz="2000" dirty="0"/>
              <a:t> Sakamoto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9B855A0F-7FDA-4FF1-8185-BF3CDF49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5660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062B-E778-2A72-1C3E-8C4E8C4B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National economic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2202-BD26-D4DC-8022-309D3C928295}"/>
              </a:ext>
            </a:extLst>
          </p:cNvPr>
          <p:cNvSpPr>
            <a:spLocks/>
          </p:cNvSpPr>
          <p:nvPr/>
        </p:nvSpPr>
        <p:spPr>
          <a:xfrm>
            <a:off x="3506395" y="2699119"/>
            <a:ext cx="3872048" cy="3568666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Nations as units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Population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GDP/capita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Gini coefficients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Sectorial employment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Value-added (creation, trade-in)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Main exports/imports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Trade agreements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Organizational memberships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Labor demographics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R &amp; D expenditure</a:t>
            </a:r>
          </a:p>
          <a:p>
            <a:pPr defTabSz="676656">
              <a:spcAft>
                <a:spcPts val="600"/>
              </a:spcAft>
            </a:pPr>
            <a:endParaRPr lang="en-SE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C4B54-89E0-C9F4-6191-795344A33AB1}"/>
              </a:ext>
            </a:extLst>
          </p:cNvPr>
          <p:cNvSpPr>
            <a:spLocks/>
          </p:cNvSpPr>
          <p:nvPr/>
        </p:nvSpPr>
        <p:spPr>
          <a:xfrm>
            <a:off x="7492327" y="2699119"/>
            <a:ext cx="3872048" cy="350138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Relational data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Bilateral trade flows (aggregated)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Bilateral trade flows (detailed)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Geographical contiguity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 envoys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Sanctions, boycotts and military conflicts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Cultural exchange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Airline traffic, other infrastructure</a:t>
            </a:r>
          </a:p>
          <a:p>
            <a:pPr defTabSz="676656">
              <a:spcAft>
                <a:spcPts val="600"/>
              </a:spcAft>
            </a:pPr>
            <a:r>
              <a:rPr lang="en-GB" sz="1400" dirty="0"/>
              <a:t>Affiliation (2-mode) data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Trade/treaty agreements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Organizational memberships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  <a:p>
            <a:pPr defTabSz="676656">
              <a:spcAft>
                <a:spcPts val="600"/>
              </a:spcAft>
            </a:pPr>
            <a:endParaRPr lang="en-GB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Floating globe showing Western Hemisphere">
            <a:extLst>
              <a:ext uri="{FF2B5EF4-FFF2-40B4-BE49-F238E27FC236}">
                <a16:creationId xmlns:a16="http://schemas.microsoft.com/office/drawing/2014/main" id="{39CB6F82-1F5B-5A5F-8587-CFB8F715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3" t="8258" r="13491" b="20115"/>
          <a:stretch/>
        </p:blipFill>
        <p:spPr>
          <a:xfrm>
            <a:off x="0" y="2699119"/>
            <a:ext cx="2361460" cy="35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3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062B-E778-2A72-1C3E-8C4E8C4B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Becoming a (soccer) hooligan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2202-BD26-D4DC-8022-309D3C928295}"/>
              </a:ext>
            </a:extLst>
          </p:cNvPr>
          <p:cNvSpPr>
            <a:spLocks/>
          </p:cNvSpPr>
          <p:nvPr/>
        </p:nvSpPr>
        <p:spPr>
          <a:xfrm>
            <a:off x="3506395" y="2699119"/>
            <a:ext cx="3872048" cy="325161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Individuals as units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Gender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Age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Ethnicity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Interests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School grades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Substance abuse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Family situation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Employment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Criminal records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C4B54-89E0-C9F4-6191-795344A33AB1}"/>
              </a:ext>
            </a:extLst>
          </p:cNvPr>
          <p:cNvSpPr>
            <a:spLocks/>
          </p:cNvSpPr>
          <p:nvPr/>
        </p:nvSpPr>
        <p:spPr>
          <a:xfrm>
            <a:off x="7492327" y="2699119"/>
            <a:ext cx="3872048" cy="350138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Relational data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Social exposure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Peer influence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Friendships (various domains)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Rivalry and antagonism</a:t>
            </a:r>
          </a:p>
          <a:p>
            <a:pPr defTabSz="676656">
              <a:spcAft>
                <a:spcPts val="600"/>
              </a:spcAft>
            </a:pPr>
            <a:r>
              <a:rPr lang="en-GB" sz="1400" dirty="0"/>
              <a:t>Affiliation (2-mode) data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Trade/treaty agreements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Organizational memberships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  <a:p>
            <a:pPr defTabSz="676656">
              <a:spcAft>
                <a:spcPts val="600"/>
              </a:spcAft>
            </a:pPr>
            <a:endParaRPr lang="en-GB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948C3A5-71F5-2AAF-313B-B4C6EB4A2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82696"/>
            <a:ext cx="3072176" cy="19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9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062B-E778-2A72-1C3E-8C4E8C4B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Employee productivity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2202-BD26-D4DC-8022-309D3C928295}"/>
              </a:ext>
            </a:extLst>
          </p:cNvPr>
          <p:cNvSpPr>
            <a:spLocks/>
          </p:cNvSpPr>
          <p:nvPr/>
        </p:nvSpPr>
        <p:spPr>
          <a:xfrm>
            <a:off x="3506395" y="2699119"/>
            <a:ext cx="3872048" cy="325161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Individuals as units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Age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Education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Job title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Salary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Health care plan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Tasks completed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Evaluations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Skills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C4B54-89E0-C9F4-6191-795344A33AB1}"/>
              </a:ext>
            </a:extLst>
          </p:cNvPr>
          <p:cNvSpPr>
            <a:spLocks/>
          </p:cNvSpPr>
          <p:nvPr/>
        </p:nvSpPr>
        <p:spPr>
          <a:xfrm>
            <a:off x="6383929" y="2699119"/>
            <a:ext cx="3872048" cy="350138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Relational data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Organizational structure (formal)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Organizational structure (actual!)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Information flows (individuals and units)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Inter-personal ties</a:t>
            </a:r>
          </a:p>
          <a:p>
            <a:pPr marL="742950" lvl="1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Friendship</a:t>
            </a:r>
          </a:p>
          <a:p>
            <a:pPr marL="742950" lvl="1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Antagonism</a:t>
            </a:r>
          </a:p>
          <a:p>
            <a:pPr marL="742950" lvl="1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Reports-to</a:t>
            </a:r>
          </a:p>
          <a:p>
            <a:pPr marL="742950" lvl="1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Advice-seeking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  <a:p>
            <a:pPr defTabSz="676656">
              <a:spcAft>
                <a:spcPts val="600"/>
              </a:spcAft>
            </a:pPr>
            <a:endParaRPr lang="en-GB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Business people in a meeting room pointing at a projection screen">
            <a:extLst>
              <a:ext uri="{FF2B5EF4-FFF2-40B4-BE49-F238E27FC236}">
                <a16:creationId xmlns:a16="http://schemas.microsoft.com/office/drawing/2014/main" id="{8A9AD575-2579-531A-BD80-CB7FDAD64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03972"/>
            <a:ext cx="2846717" cy="189734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25A9FF-EC5C-A867-27E2-F99F7965A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66189"/>
              </p:ext>
            </p:extLst>
          </p:nvPr>
        </p:nvGraphicFramePr>
        <p:xfrm>
          <a:off x="9666378" y="2170031"/>
          <a:ext cx="2203570" cy="14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980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062B-E778-2A72-1C3E-8C4E8C4B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Popular Norrköping museums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2202-BD26-D4DC-8022-309D3C928295}"/>
              </a:ext>
            </a:extLst>
          </p:cNvPr>
          <p:cNvSpPr>
            <a:spLocks/>
          </p:cNvSpPr>
          <p:nvPr/>
        </p:nvSpPr>
        <p:spPr>
          <a:xfrm>
            <a:off x="3506395" y="2699119"/>
            <a:ext cx="3872048" cy="325161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Venues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Daily visitors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Type (art, history, contemporary, gallery)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Entry cost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Opening hours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Popularity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Time spent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Media mentions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Online reviews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C4B54-89E0-C9F4-6191-795344A33AB1}"/>
              </a:ext>
            </a:extLst>
          </p:cNvPr>
          <p:cNvSpPr>
            <a:spLocks/>
          </p:cNvSpPr>
          <p:nvPr/>
        </p:nvSpPr>
        <p:spPr>
          <a:xfrm>
            <a:off x="7492327" y="2699119"/>
            <a:ext cx="3872048" cy="350138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Relational data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Road network (betweenness centrality etc.)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Mobility flows (“bilateral” pedestrians)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Collaborations with other venues</a:t>
            </a:r>
          </a:p>
          <a:p>
            <a:pPr defTabSz="676656">
              <a:spcAft>
                <a:spcPts val="600"/>
              </a:spcAft>
            </a:pPr>
            <a:r>
              <a:rPr lang="en-GB" sz="1400" dirty="0"/>
              <a:t>Affiliation (2-mode) data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Co-visits (individuals vs. venue)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Media mentions (as 2-mode)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400" dirty="0"/>
          </a:p>
          <a:p>
            <a:pPr defTabSz="676656">
              <a:spcAft>
                <a:spcPts val="600"/>
              </a:spcAft>
            </a:pPr>
            <a:endParaRPr lang="en-GB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Information in English | Arbetets museum">
            <a:extLst>
              <a:ext uri="{FF2B5EF4-FFF2-40B4-BE49-F238E27FC236}">
                <a16:creationId xmlns:a16="http://schemas.microsoft.com/office/drawing/2014/main" id="{2828926C-22BA-792C-B041-BA5D90F9A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89115"/>
            <a:ext cx="3082751" cy="217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DF61C-9692-0FB6-C01B-9AC2E69D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GB" sz="3400" dirty="0"/>
              <a:t>Relational turn </a:t>
            </a:r>
            <a:r>
              <a:rPr lang="en-GB" sz="3400" dirty="0">
                <a:sym typeface="Symbol" panose="05050102010706020507" pitchFamily="18" charset="2"/>
              </a:rPr>
              <a:t></a:t>
            </a:r>
            <a:br>
              <a:rPr lang="en-GB" sz="3400" dirty="0">
                <a:sym typeface="Symbol" panose="05050102010706020507" pitchFamily="18" charset="2"/>
              </a:rPr>
            </a:br>
            <a:r>
              <a:rPr lang="en-GB" sz="3400" dirty="0">
                <a:sym typeface="Symbol" panose="05050102010706020507" pitchFamily="18" charset="2"/>
              </a:rPr>
              <a:t>Novel questions and theory</a:t>
            </a:r>
            <a:endParaRPr lang="en-SE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1E98B-5A0A-B704-8784-BD87287C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659876" cy="4192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Novel theoretical considerations</a:t>
            </a:r>
          </a:p>
          <a:p>
            <a:r>
              <a:rPr lang="en-GB" sz="1400" dirty="0"/>
              <a:t>From endogenous to exogenous explanations</a:t>
            </a:r>
          </a:p>
          <a:p>
            <a:r>
              <a:rPr lang="en-GB" sz="1400" dirty="0"/>
              <a:t>Interplay of attributional and relational variables</a:t>
            </a:r>
          </a:p>
          <a:p>
            <a:r>
              <a:rPr lang="en-GB" sz="1400" dirty="0"/>
              <a:t>Going beyond ‘</a:t>
            </a:r>
            <a:r>
              <a:rPr lang="en-GB" sz="1400" i="1" dirty="0" err="1"/>
              <a:t>Hobbessession</a:t>
            </a:r>
            <a:r>
              <a:rPr lang="en-GB" sz="1400" dirty="0"/>
              <a:t>’ of assumed independent atomic units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Are relations relevant?</a:t>
            </a:r>
          </a:p>
          <a:p>
            <a:r>
              <a:rPr lang="en-GB" sz="1400" dirty="0"/>
              <a:t>Contextual</a:t>
            </a:r>
          </a:p>
          <a:p>
            <a:r>
              <a:rPr lang="en-GB" sz="1400" dirty="0"/>
              <a:t>Certain theoretical frameworks purely relational/attributional</a:t>
            </a:r>
          </a:p>
          <a:p>
            <a:r>
              <a:rPr lang="en-GB" sz="1400" dirty="0"/>
              <a:t>E.g. post-war development studies:</a:t>
            </a:r>
          </a:p>
          <a:p>
            <a:pPr lvl="1"/>
            <a:r>
              <a:rPr lang="en-GB" sz="1400" b="1" dirty="0"/>
              <a:t>Modernization school</a:t>
            </a:r>
            <a:br>
              <a:rPr lang="en-GB" sz="1400" dirty="0"/>
            </a:br>
            <a:r>
              <a:rPr lang="en-GB" sz="1400" dirty="0"/>
              <a:t>Harrod-Domar domestic capital formation, national policy, stages of economic development</a:t>
            </a:r>
          </a:p>
          <a:p>
            <a:pPr lvl="1"/>
            <a:r>
              <a:rPr lang="en-GB" sz="1400" b="1" dirty="0"/>
              <a:t>Dependency/world-system tradition</a:t>
            </a:r>
            <a:br>
              <a:rPr lang="en-GB" sz="1400" dirty="0"/>
            </a:br>
            <a:r>
              <a:rPr lang="en-GB" sz="1400" dirty="0"/>
              <a:t>External constraints, power-relations, delinking, development of underdevelopment etc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0E8156-F627-BF59-D532-91AC00C63E27}"/>
              </a:ext>
            </a:extLst>
          </p:cNvPr>
          <p:cNvGrpSpPr/>
          <p:nvPr/>
        </p:nvGrpSpPr>
        <p:grpSpPr>
          <a:xfrm>
            <a:off x="7714075" y="520749"/>
            <a:ext cx="2431337" cy="5643794"/>
            <a:chOff x="9153671" y="1596553"/>
            <a:chExt cx="2121495" cy="49245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49892A-4E3C-AAC4-32BD-800543342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34468">
              <a:off x="9438956" y="1596553"/>
              <a:ext cx="1833056" cy="29259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956F83-604E-94B7-6057-A7D09E043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588756">
              <a:off x="9309729" y="2592222"/>
              <a:ext cx="1965437" cy="29259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D6C772-1548-2035-9292-359359C42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588756">
              <a:off x="9153671" y="3597159"/>
              <a:ext cx="1815235" cy="2923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65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7">
            <a:extLst>
              <a:ext uri="{FF2B5EF4-FFF2-40B4-BE49-F238E27FC236}">
                <a16:creationId xmlns:a16="http://schemas.microsoft.com/office/drawing/2014/main" id="{B465CFB1-4391-47BC-8F04-10165717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977" y="642937"/>
            <a:ext cx="4079987" cy="1314443"/>
          </a:xfrm>
        </p:spPr>
        <p:txBody>
          <a:bodyPr>
            <a:normAutofit/>
          </a:bodyPr>
          <a:lstStyle/>
          <a:p>
            <a:r>
              <a:rPr lang="en-US" dirty="0"/>
              <a:t>Reasons for network analysis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2A20E761-5F0E-4D79-87B4-BA9918FB4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812" y="2098667"/>
            <a:ext cx="4079988" cy="391548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To understand how individuals in certain social position have different individual outcome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To understand how individuals affect social structure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To facilitate this: (as always) intricate interplay between: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Research question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Data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Methods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4D45C-7178-3AE2-F92A-8B12C46F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Content Placeholder 5" descr="Top shot of a representation of networks with stick figures.">
            <a:extLst>
              <a:ext uri="{FF2B5EF4-FFF2-40B4-BE49-F238E27FC236}">
                <a16:creationId xmlns:a16="http://schemas.microsoft.com/office/drawing/2014/main" id="{3BF3CD42-E713-62F3-1795-AD4C35B372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 r="18373"/>
          <a:stretch/>
        </p:blipFill>
        <p:spPr>
          <a:xfrm>
            <a:off x="0" y="642938"/>
            <a:ext cx="5291138" cy="5572125"/>
          </a:xfrm>
          <a:noFill/>
        </p:spPr>
      </p:pic>
      <p:pic>
        <p:nvPicPr>
          <p:cNvPr id="1028" name="Picture 4" descr="Doing Social Network Research">
            <a:extLst>
              <a:ext uri="{FF2B5EF4-FFF2-40B4-BE49-F238E27FC236}">
                <a16:creationId xmlns:a16="http://schemas.microsoft.com/office/drawing/2014/main" id="{B3517D6E-BAD8-4E05-D1A5-B46078261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7926">
            <a:off x="5052895" y="3707675"/>
            <a:ext cx="1692716" cy="24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DE457F-19DA-CF10-F78D-578A32666691}"/>
              </a:ext>
            </a:extLst>
          </p:cNvPr>
          <p:cNvSpPr txBox="1"/>
          <p:nvPr/>
        </p:nvSpPr>
        <p:spPr>
          <a:xfrm>
            <a:off x="4117553" y="6199604"/>
            <a:ext cx="32324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Robins (2015), Doing Social Network Research: Network-based Research Design for Social Scientists</a:t>
            </a:r>
            <a:endParaRPr lang="en-SE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79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3A465-0B9C-7261-6BEC-E80B853C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Social groups and communities</a:t>
            </a:r>
            <a:endParaRPr lang="en-SE" dirty="0"/>
          </a:p>
        </p:txBody>
      </p:sp>
      <p:pic>
        <p:nvPicPr>
          <p:cNvPr id="6" name="Picture 5" descr="Colourful carved figures of humans">
            <a:extLst>
              <a:ext uri="{FF2B5EF4-FFF2-40B4-BE49-F238E27FC236}">
                <a16:creationId xmlns:a16="http://schemas.microsoft.com/office/drawing/2014/main" id="{BF0F9DA6-1084-C9C9-9E81-5E95740B7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3" r="18110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BC884-3B76-F055-8F47-D9FA9A22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GB" sz="2000" dirty="0"/>
              <a:t>Social group: core notion in sociology and social sciences</a:t>
            </a:r>
          </a:p>
          <a:p>
            <a:pPr lvl="1"/>
            <a:r>
              <a:rPr lang="en-GB" sz="1800" dirty="0"/>
              <a:t>Where we influence each other</a:t>
            </a:r>
          </a:p>
          <a:p>
            <a:pPr lvl="1"/>
            <a:r>
              <a:rPr lang="en-GB" sz="1800" dirty="0"/>
              <a:t>Reflecting homophily</a:t>
            </a:r>
          </a:p>
          <a:p>
            <a:pPr lvl="1"/>
            <a:r>
              <a:rPr lang="en-GB" sz="1800" dirty="0"/>
              <a:t>Development of group norms and standards</a:t>
            </a:r>
          </a:p>
          <a:p>
            <a:r>
              <a:rPr lang="en-GB" sz="2000" dirty="0"/>
              <a:t>Groups typically defined relationally</a:t>
            </a:r>
          </a:p>
          <a:p>
            <a:pPr lvl="1"/>
            <a:r>
              <a:rPr lang="en-GB" sz="1800" dirty="0"/>
              <a:t>Could of course also be based on attributes</a:t>
            </a:r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78EBD-30EF-0449-66B1-9BBB2225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349FC-ACE8-4CFA-25FC-2E6FC5D2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GB"/>
              <a:t>Communities</a:t>
            </a:r>
            <a:br>
              <a:rPr lang="en-GB"/>
            </a:br>
            <a:r>
              <a:rPr lang="en-GB"/>
              <a:t>(aka cohesive subgroups)</a:t>
            </a:r>
            <a:endParaRPr lang="en-SE"/>
          </a:p>
        </p:txBody>
      </p:sp>
      <p:pic>
        <p:nvPicPr>
          <p:cNvPr id="39" name="Picture 38" descr="3D rendering of game pieces tied together with a rope">
            <a:extLst>
              <a:ext uri="{FF2B5EF4-FFF2-40B4-BE49-F238E27FC236}">
                <a16:creationId xmlns:a16="http://schemas.microsoft.com/office/drawing/2014/main" id="{8EC5662E-4834-37A3-1324-C941BA307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3" r="42555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F8011-5BBC-2657-B698-E760B44B4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GB" sz="2000" dirty="0"/>
              <a:t>The shared relational notion of cohesive subgroup</a:t>
            </a:r>
          </a:p>
          <a:p>
            <a:pPr lvl="1"/>
            <a:r>
              <a:rPr lang="en-GB" sz="1800" dirty="0"/>
              <a:t>A subset of actors/nodes that are more connected to others within the set than what they are with the outside</a:t>
            </a:r>
          </a:p>
          <a:p>
            <a:r>
              <a:rPr lang="en-GB" sz="2000" dirty="0"/>
              <a:t>As notion of social group is quite generic</a:t>
            </a:r>
          </a:p>
          <a:p>
            <a:pPr lvl="1"/>
            <a:r>
              <a:rPr lang="en-GB" sz="1800" dirty="0"/>
              <a:t>Many possible definitions of cohesive subsets</a:t>
            </a:r>
          </a:p>
          <a:p>
            <a:pPr lvl="1"/>
            <a:r>
              <a:rPr lang="en-GB" sz="1800" dirty="0"/>
              <a:t>A plurality of operationalizations that reflects a </a:t>
            </a:r>
            <a:r>
              <a:rPr lang="en-GB" sz="1800" dirty="0" err="1"/>
              <a:t>plurarity</a:t>
            </a:r>
            <a:r>
              <a:rPr lang="en-GB" sz="1800" dirty="0"/>
              <a:t> of conceptualizations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(e.g. Freeman (1992) on the sociological concept of group)</a:t>
            </a:r>
          </a:p>
          <a:p>
            <a:r>
              <a:rPr lang="en-GB" sz="2000" dirty="0"/>
              <a:t>Let’s explore some of these classical types of cohesive subgroups</a:t>
            </a:r>
          </a:p>
          <a:p>
            <a:endParaRPr lang="en-GB" sz="2000" dirty="0"/>
          </a:p>
          <a:p>
            <a:pPr lvl="1"/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294F2-7D15-9020-0041-348B4BE7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000"/>
              <a:pPr>
                <a:spcAft>
                  <a:spcPts val="600"/>
                </a:spcAft>
              </a:pPr>
              <a:t>17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30352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4800" dirty="0"/>
              <a:t>Cliques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3492958"/>
          </a:xfrm>
        </p:spPr>
        <p:txBody>
          <a:bodyPr anchor="t">
            <a:normAutofit/>
          </a:bodyPr>
          <a:lstStyle/>
          <a:p>
            <a:r>
              <a:rPr lang="en-US" sz="2000" dirty="0"/>
              <a:t>A maximal complete subgraph of 3 or more actors, where…</a:t>
            </a:r>
          </a:p>
          <a:p>
            <a:pPr lvl="1"/>
            <a:r>
              <a:rPr lang="en-US" sz="1600" dirty="0"/>
              <a:t>All actors are connected to each other</a:t>
            </a:r>
          </a:p>
          <a:p>
            <a:pPr lvl="1"/>
            <a:r>
              <a:rPr lang="en-US" sz="1600" dirty="0"/>
              <a:t>No other actors that are equally connected to all actors in the clique</a:t>
            </a:r>
          </a:p>
          <a:p>
            <a:r>
              <a:rPr lang="en-US" sz="2000" dirty="0"/>
              <a:t>A network typically consists of a lot of cliques of various sizes (particularly triads, i.e. n=3)</a:t>
            </a:r>
          </a:p>
          <a:p>
            <a:r>
              <a:rPr lang="en-US" sz="2000" dirty="0"/>
              <a:t>These cliques often overlap each other</a:t>
            </a:r>
          </a:p>
          <a:p>
            <a:r>
              <a:rPr lang="en-US" sz="2000" dirty="0"/>
              <a:t>A clique of size 4 contains several cliques of size 3, but the latter ones ignored (see above)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5DAE8-10EC-8073-6722-46980B79F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86413" y="1220444"/>
            <a:ext cx="4009428" cy="387707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402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69EDB3-05A2-844A-761A-38F7AEBE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038" y="1277590"/>
            <a:ext cx="4120803" cy="3877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6150016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4800" dirty="0"/>
              <a:t>Cliques: Little League TI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4066902"/>
          </a:xfrm>
        </p:spPr>
        <p:txBody>
          <a:bodyPr anchor="t">
            <a:normAutofit/>
          </a:bodyPr>
          <a:lstStyle/>
          <a:p>
            <a:r>
              <a:rPr lang="en-US" sz="2000" dirty="0" err="1"/>
              <a:t>Igraph</a:t>
            </a:r>
            <a:r>
              <a:rPr lang="en-US" sz="2000" dirty="0"/>
              <a:t> function: </a:t>
            </a:r>
            <a:r>
              <a:rPr lang="en-US" sz="2000" dirty="0" err="1">
                <a:latin typeface="Consolas" panose="020B0609020204030204" pitchFamily="49" charset="0"/>
              </a:rPr>
              <a:t>max_cliques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/>
              <a:t>8 cliques</a:t>
            </a:r>
          </a:p>
          <a:p>
            <a:pPr lvl="1"/>
            <a:r>
              <a:rPr lang="en-US" sz="1600" dirty="0"/>
              <a:t>4 cliques of size 4 (marked in red)</a:t>
            </a:r>
          </a:p>
          <a:p>
            <a:pPr lvl="2"/>
            <a:r>
              <a:rPr lang="sv-SE" sz="1200" dirty="0"/>
              <a:t>Tom__2, Ron__1, Frank_3, Boyd_4</a:t>
            </a:r>
          </a:p>
          <a:p>
            <a:pPr lvl="2"/>
            <a:r>
              <a:rPr lang="sv-SE" sz="1200" dirty="0"/>
              <a:t>Tom__2, Ron__1, Frank_3, Darrin_11</a:t>
            </a:r>
          </a:p>
          <a:p>
            <a:pPr lvl="2"/>
            <a:r>
              <a:rPr lang="sv-SE" sz="1200" dirty="0"/>
              <a:t>Frank_3, Ron__1, Tim__5, Boyd_4</a:t>
            </a:r>
          </a:p>
          <a:p>
            <a:pPr lvl="2"/>
            <a:r>
              <a:rPr lang="pl-PL" sz="1200" dirty="0"/>
              <a:t>Tom__2</a:t>
            </a:r>
            <a:r>
              <a:rPr lang="en-GB" sz="1200" dirty="0"/>
              <a:t>, </a:t>
            </a:r>
            <a:r>
              <a:rPr lang="pl-PL" sz="1200" dirty="0"/>
              <a:t>Sandy_9</a:t>
            </a:r>
            <a:r>
              <a:rPr lang="en-GB" sz="1200" dirty="0"/>
              <a:t>, </a:t>
            </a:r>
            <a:r>
              <a:rPr lang="pl-PL" sz="1200" dirty="0"/>
              <a:t>Jay__8</a:t>
            </a:r>
            <a:r>
              <a:rPr lang="en-GB" sz="1200" dirty="0"/>
              <a:t>, </a:t>
            </a:r>
            <a:r>
              <a:rPr lang="pl-PL" sz="1200" dirty="0"/>
              <a:t>Jeff_7</a:t>
            </a:r>
            <a:endParaRPr lang="en-US" sz="1200" dirty="0"/>
          </a:p>
          <a:p>
            <a:pPr lvl="1"/>
            <a:r>
              <a:rPr lang="en-US" sz="1600" dirty="0"/>
              <a:t>4 cliques of size 3</a:t>
            </a:r>
          </a:p>
          <a:p>
            <a:pPr lvl="2"/>
            <a:r>
              <a:rPr lang="en-US" sz="1200" dirty="0"/>
              <a:t>Arnie_13, Tim__5, John_6</a:t>
            </a:r>
          </a:p>
          <a:p>
            <a:pPr lvl="2"/>
            <a:r>
              <a:rPr lang="en-GB" sz="1200" dirty="0"/>
              <a:t>John_6, Jerry_10, Ben_12</a:t>
            </a:r>
          </a:p>
          <a:p>
            <a:pPr lvl="2"/>
            <a:r>
              <a:rPr lang="en-GB" sz="1200" dirty="0"/>
              <a:t>Ron__1, Jerry_10, Darrin_11</a:t>
            </a:r>
          </a:p>
          <a:p>
            <a:pPr lvl="2"/>
            <a:r>
              <a:rPr lang="nl-NL" sz="1200" dirty="0"/>
              <a:t>Ron__1, Jerry_10, Ben_12</a:t>
            </a:r>
          </a:p>
          <a:p>
            <a:r>
              <a:rPr lang="nl-NL" sz="1800" dirty="0"/>
              <a:t>Note that there are more triads inside the cliques of size 4, but as they are within larger cliques, they are not maximum cliques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7652AE6-FFE7-70F0-D31C-575F58FC97C9}"/>
              </a:ext>
            </a:extLst>
          </p:cNvPr>
          <p:cNvSpPr/>
          <p:nvPr/>
        </p:nvSpPr>
        <p:spPr>
          <a:xfrm>
            <a:off x="9144000" y="3571336"/>
            <a:ext cx="2151841" cy="1828800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5B7D9F-81A0-68B9-7EAD-169086DE5B2B}"/>
              </a:ext>
            </a:extLst>
          </p:cNvPr>
          <p:cNvSpPr/>
          <p:nvPr/>
        </p:nvSpPr>
        <p:spPr>
          <a:xfrm>
            <a:off x="8543110" y="2577736"/>
            <a:ext cx="2370046" cy="1548401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ED3453-CA3C-4995-79DF-F866F6F67CE6}"/>
              </a:ext>
            </a:extLst>
          </p:cNvPr>
          <p:cNvSpPr/>
          <p:nvPr/>
        </p:nvSpPr>
        <p:spPr>
          <a:xfrm>
            <a:off x="7970808" y="2661596"/>
            <a:ext cx="2268747" cy="1746502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D44817-04F6-C036-A1B5-AA4FA493EE55}"/>
              </a:ext>
            </a:extLst>
          </p:cNvPr>
          <p:cNvSpPr/>
          <p:nvPr/>
        </p:nvSpPr>
        <p:spPr>
          <a:xfrm>
            <a:off x="8665279" y="2203269"/>
            <a:ext cx="2370046" cy="1450388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3462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5" grpId="0" animBg="1"/>
      <p:bldP spid="7" grpId="0" animBg="1"/>
      <p:bldP spid="8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onnections">
            <a:extLst>
              <a:ext uri="{FF2B5EF4-FFF2-40B4-BE49-F238E27FC236}">
                <a16:creationId xmlns:a16="http://schemas.microsoft.com/office/drawing/2014/main" id="{85609ADD-3AFC-44F6-1344-3FF2BC84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CDE886-4C99-FC7C-2B8F-D8156C7CB639}"/>
              </a:ext>
            </a:extLst>
          </p:cNvPr>
          <p:cNvSpPr txBox="1">
            <a:spLocks/>
          </p:cNvSpPr>
          <p:nvPr/>
        </p:nvSpPr>
        <p:spPr>
          <a:xfrm>
            <a:off x="5759354" y="457201"/>
            <a:ext cx="5337270" cy="1835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Day 1:</a:t>
            </a:r>
            <a:b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Friday 5</a:t>
            </a:r>
            <a:r>
              <a:rPr lang="en-US" sz="5400" kern="1200" baseline="30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</a:t>
            </a: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Dec</a:t>
            </a: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CFE1341-5C5F-4D7A-AF00-3885A6216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Introduction to module</a:t>
            </a:r>
          </a:p>
          <a:p>
            <a:r>
              <a:rPr lang="en-US" sz="2200" dirty="0">
                <a:solidFill>
                  <a:srgbClr val="FFFFFF"/>
                </a:solidFill>
              </a:rPr>
              <a:t>Relational thinking and research design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Communities and other cohesive subgroups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Role structures and blockmodeling</a:t>
            </a:r>
          </a:p>
          <a:p>
            <a:r>
              <a:rPr lang="en-US" sz="2200" dirty="0">
                <a:solidFill>
                  <a:srgbClr val="FFFFFF"/>
                </a:solidFill>
              </a:rPr>
              <a:t>Lab details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298BF2C-AFD8-4232-9364-E649CD10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356350"/>
            <a:ext cx="1295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76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4800" dirty="0"/>
              <a:t>n-cliques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4641668"/>
          </a:xfrm>
        </p:spPr>
        <p:txBody>
          <a:bodyPr anchor="t">
            <a:normAutofit/>
          </a:bodyPr>
          <a:lstStyle/>
          <a:p>
            <a:r>
              <a:rPr lang="en-US" sz="2000" dirty="0"/>
              <a:t>A clique requires that each node is maximum one edge away from all others</a:t>
            </a:r>
          </a:p>
          <a:p>
            <a:r>
              <a:rPr lang="en-US" sz="2000" dirty="0"/>
              <a:t>The n-clique relaxes this</a:t>
            </a:r>
          </a:p>
          <a:p>
            <a:r>
              <a:rPr lang="en-US" sz="2000" dirty="0"/>
              <a:t>An n-clique is a maximum subgraph where distances between all pairs of nodes is no more than n</a:t>
            </a:r>
          </a:p>
          <a:p>
            <a:r>
              <a:rPr lang="en-US" sz="2000" dirty="0"/>
              <a:t>Maximum: there can be no other additional node </a:t>
            </a:r>
          </a:p>
          <a:p>
            <a:r>
              <a:rPr lang="en-US" sz="2000" dirty="0"/>
              <a:t>When n=1: standard clique</a:t>
            </a:r>
          </a:p>
          <a:p>
            <a:r>
              <a:rPr lang="en-US" sz="2000" dirty="0"/>
              <a:t>Varieties:</a:t>
            </a:r>
          </a:p>
          <a:p>
            <a:pPr lvl="1"/>
            <a:r>
              <a:rPr lang="en-US" sz="1600" dirty="0"/>
              <a:t>n-clan</a:t>
            </a:r>
            <a:br>
              <a:rPr lang="en-US" sz="1600" dirty="0"/>
            </a:br>
            <a:r>
              <a:rPr lang="en-US" sz="1600" dirty="0"/>
              <a:t>Additional condition: max diameter no longer than n</a:t>
            </a:r>
          </a:p>
          <a:p>
            <a:pPr lvl="1"/>
            <a:r>
              <a:rPr lang="en-US" sz="1600" dirty="0"/>
              <a:t>n-club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5DAE8-10EC-8073-6722-46980B79F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86413" y="1220444"/>
            <a:ext cx="4009428" cy="387707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AB756A-F20B-E342-DE25-5F2FC9BBE5A3}"/>
              </a:ext>
            </a:extLst>
          </p:cNvPr>
          <p:cNvGrpSpPr/>
          <p:nvPr/>
        </p:nvGrpSpPr>
        <p:grpSpPr>
          <a:xfrm>
            <a:off x="7120126" y="1312426"/>
            <a:ext cx="4342002" cy="4678482"/>
            <a:chOff x="7120126" y="1312426"/>
            <a:chExt cx="4342002" cy="467848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9F4E08A-5078-E806-EB32-546A25619E29}"/>
                </a:ext>
              </a:extLst>
            </p:cNvPr>
            <p:cNvSpPr/>
            <p:nvPr/>
          </p:nvSpPr>
          <p:spPr>
            <a:xfrm>
              <a:off x="7707086" y="2481943"/>
              <a:ext cx="3683725" cy="3155613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75EFBB-7D75-C453-0081-72B906690CB1}"/>
                </a:ext>
              </a:extLst>
            </p:cNvPr>
            <p:cNvSpPr txBox="1"/>
            <p:nvPr/>
          </p:nvSpPr>
          <p:spPr>
            <a:xfrm>
              <a:off x="7738416" y="5621576"/>
              <a:ext cx="372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Example of 2-cliques (there are more)</a:t>
              </a:r>
              <a:endParaRPr lang="en-SE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CB619D-88B9-2458-1E67-C4B80A834867}"/>
                </a:ext>
              </a:extLst>
            </p:cNvPr>
            <p:cNvSpPr/>
            <p:nvPr/>
          </p:nvSpPr>
          <p:spPr>
            <a:xfrm>
              <a:off x="7120126" y="2037806"/>
              <a:ext cx="4009428" cy="2159725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0473A7-0896-78E1-D5BF-8253A905BFFC}"/>
                </a:ext>
              </a:extLst>
            </p:cNvPr>
            <p:cNvSpPr/>
            <p:nvPr/>
          </p:nvSpPr>
          <p:spPr>
            <a:xfrm>
              <a:off x="8244622" y="1312426"/>
              <a:ext cx="3217506" cy="2159725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372892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4800" dirty="0"/>
              <a:t>k-plex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3492958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Maximal subgraph with n nodes in which each node is adjacent to no fewer than (n-k) nodes in subgraph</a:t>
            </a:r>
          </a:p>
          <a:p>
            <a:r>
              <a:rPr lang="en-US" sz="2000" dirty="0"/>
              <a:t>Introduced in Seidman &amp; Foster (1978)</a:t>
            </a:r>
          </a:p>
          <a:p>
            <a:r>
              <a:rPr lang="en-US" sz="2000" dirty="0"/>
              <a:t>Ignores self-ties</a:t>
            </a:r>
          </a:p>
          <a:p>
            <a:r>
              <a:rPr lang="en-US" sz="2000" dirty="0"/>
              <a:t>A clique is a 1-plex</a:t>
            </a:r>
          </a:p>
          <a:p>
            <a:r>
              <a:rPr lang="en-US" sz="2000" dirty="0"/>
              <a:t>Testing hypothetical 3-plex (figure to the right)</a:t>
            </a:r>
          </a:p>
          <a:p>
            <a:pPr lvl="1"/>
            <a:r>
              <a:rPr lang="en-US" sz="1600" dirty="0"/>
              <a:t>n=8</a:t>
            </a:r>
          </a:p>
          <a:p>
            <a:pPr lvl="1"/>
            <a:r>
              <a:rPr lang="en-US" sz="1600" dirty="0"/>
              <a:t>Max 3 missing ties (including self-tie)</a:t>
            </a:r>
          </a:p>
          <a:p>
            <a:pPr lvl="1"/>
            <a:r>
              <a:rPr lang="en-US" sz="1600" dirty="0"/>
              <a:t>Must have ties to no fewer than 5 in subgroup</a:t>
            </a:r>
          </a:p>
          <a:p>
            <a:pPr lvl="1"/>
            <a:r>
              <a:rPr lang="en-GB" sz="1600" dirty="0"/>
              <a:t>‘can’ only has 4 within-group ties: this is not a 3-plex!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19C06-E51D-9055-E4DB-11364CB6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148" y="1312426"/>
            <a:ext cx="4201069" cy="30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0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4800" dirty="0"/>
              <a:t>Communities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4448802"/>
          </a:xfrm>
        </p:spPr>
        <p:txBody>
          <a:bodyPr anchor="t">
            <a:normAutofit/>
          </a:bodyPr>
          <a:lstStyle/>
          <a:p>
            <a:r>
              <a:rPr lang="en-GB" sz="1600" dirty="0"/>
              <a:t>A plethora of SNA-style cohesive subgroup definitions </a:t>
            </a:r>
          </a:p>
          <a:p>
            <a:r>
              <a:rPr lang="en-GB" sz="1600" dirty="0"/>
              <a:t>From network science: a more practical and generic take on cohesive subgroups</a:t>
            </a:r>
          </a:p>
          <a:p>
            <a:r>
              <a:rPr lang="en-GB" sz="1600" dirty="0"/>
              <a:t>‘Community’ instead of ‘cohesive subgroup’</a:t>
            </a:r>
          </a:p>
          <a:p>
            <a:r>
              <a:rPr lang="en-GB" sz="1600" dirty="0"/>
              <a:t>Less contextual, yet widely used among social scientists as well</a:t>
            </a:r>
          </a:p>
          <a:p>
            <a:r>
              <a:rPr lang="en-GB" sz="1600" dirty="0"/>
              <a:t>References:</a:t>
            </a:r>
          </a:p>
          <a:p>
            <a:pPr lvl="1"/>
            <a:r>
              <a:rPr lang="en-GB" sz="1200" dirty="0"/>
              <a:t>Newman &amp; </a:t>
            </a:r>
            <a:r>
              <a:rPr lang="en-GB" sz="1200" dirty="0" err="1"/>
              <a:t>Girwan</a:t>
            </a:r>
            <a:r>
              <a:rPr lang="en-GB" sz="1200" dirty="0"/>
              <a:t> (2004)</a:t>
            </a:r>
          </a:p>
          <a:p>
            <a:pPr lvl="1"/>
            <a:r>
              <a:rPr lang="en-GB" sz="1200" dirty="0"/>
              <a:t>Vincent et al (2008)</a:t>
            </a:r>
          </a:p>
          <a:p>
            <a:pPr lvl="1"/>
            <a:r>
              <a:rPr lang="en-GB" sz="1200" dirty="0" err="1"/>
              <a:t>Clauset</a:t>
            </a:r>
            <a:r>
              <a:rPr lang="en-GB" sz="1200" dirty="0"/>
              <a:t>, Newman &amp; Moore (2004)</a:t>
            </a:r>
          </a:p>
          <a:p>
            <a:pPr lvl="1"/>
            <a:r>
              <a:rPr lang="en-GB" sz="1200" dirty="0" err="1"/>
              <a:t>Coscia</a:t>
            </a:r>
            <a:r>
              <a:rPr lang="en-GB" sz="1200" dirty="0"/>
              <a:t> et al (2011)</a:t>
            </a:r>
          </a:p>
          <a:p>
            <a:pPr lvl="1"/>
            <a:r>
              <a:rPr lang="en-GB" sz="1200" dirty="0"/>
              <a:t>Peel et al (2017)</a:t>
            </a:r>
          </a:p>
          <a:p>
            <a:r>
              <a:rPr lang="en-GB" sz="1600" dirty="0"/>
              <a:t>Most using notion of modularity to measure separation of groups, but different heuristics to get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8BF968-8D4D-F4EA-8F34-63495142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68401" y="1312426"/>
            <a:ext cx="4009428" cy="387707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9372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Newman-</a:t>
            </a:r>
            <a:r>
              <a:rPr lang="en-GB" sz="3600" dirty="0" err="1"/>
              <a:t>Girwan</a:t>
            </a:r>
            <a:r>
              <a:rPr lang="en-GB" sz="3600" dirty="0"/>
              <a:t> edge betweenness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3492958"/>
          </a:xfrm>
        </p:spPr>
        <p:txBody>
          <a:bodyPr anchor="t">
            <a:normAutofit/>
          </a:bodyPr>
          <a:lstStyle/>
          <a:p>
            <a:r>
              <a:rPr lang="en-GB" sz="1600" dirty="0"/>
              <a:t>Recall betweenness centrality: captures how often node is on shortest path between all pairs of nodes</a:t>
            </a:r>
          </a:p>
          <a:p>
            <a:r>
              <a:rPr lang="en-GB" sz="1600" dirty="0"/>
              <a:t>Edge betweenness: how often an edge (relation) is on shortest path between all pairs of nodes</a:t>
            </a:r>
          </a:p>
          <a:p>
            <a:r>
              <a:rPr lang="en-GB" sz="1600" dirty="0"/>
              <a:t>Reasonable that edges with a high edge betweenness are those between communities!</a:t>
            </a:r>
          </a:p>
          <a:p>
            <a:r>
              <a:rPr lang="en-GB" sz="1600" dirty="0"/>
              <a:t>Newman-</a:t>
            </a:r>
            <a:r>
              <a:rPr lang="en-GB" sz="1600" dirty="0" err="1"/>
              <a:t>Girwan</a:t>
            </a:r>
            <a:r>
              <a:rPr lang="en-GB" sz="1600" dirty="0"/>
              <a:t> heuristic:</a:t>
            </a:r>
          </a:p>
          <a:p>
            <a:pPr lvl="1"/>
            <a:r>
              <a:rPr lang="en-GB" sz="1400" dirty="0"/>
              <a:t>Calculate edge betweenness for all edges</a:t>
            </a:r>
          </a:p>
          <a:p>
            <a:pPr lvl="1"/>
            <a:r>
              <a:rPr lang="en-GB" sz="1400" dirty="0"/>
              <a:t>Remove edges with highest edge betweenness</a:t>
            </a:r>
          </a:p>
          <a:p>
            <a:pPr lvl="1"/>
            <a:r>
              <a:rPr lang="en-GB" sz="1400" dirty="0"/>
              <a:t>Evaluate how well-separated potential communities are</a:t>
            </a:r>
          </a:p>
          <a:p>
            <a:r>
              <a:rPr lang="en-GB" sz="1600" dirty="0"/>
              <a:t>Evaluation based on notion of modularity</a:t>
            </a:r>
          </a:p>
          <a:p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8BF968-8D4D-F4EA-8F34-63495142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321247" y="2000403"/>
            <a:ext cx="4009428" cy="387707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148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Modularity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3492958"/>
          </a:xfrm>
        </p:spPr>
        <p:txBody>
          <a:bodyPr anchor="t">
            <a:normAutofit/>
          </a:bodyPr>
          <a:lstStyle/>
          <a:p>
            <a:r>
              <a:rPr lang="en-GB" sz="1600" dirty="0"/>
              <a:t>Measures how well-separated communities are</a:t>
            </a:r>
          </a:p>
          <a:p>
            <a:r>
              <a:rPr lang="en-GB" sz="1600" dirty="0"/>
              <a:t>Given a partition of nodes into distinct non-overlapping sets</a:t>
            </a:r>
          </a:p>
          <a:p>
            <a:r>
              <a:rPr lang="en-GB" sz="1600" dirty="0"/>
              <a:t>Modularity reflects the fraction of edges within such sets, minus the expected fraction of edges if they were distributed randomly</a:t>
            </a:r>
          </a:p>
          <a:p>
            <a:r>
              <a:rPr lang="en-GB" sz="1600" dirty="0"/>
              <a:t>In-build null model consideration</a:t>
            </a:r>
            <a:br>
              <a:rPr lang="en-GB" sz="1600" dirty="0"/>
            </a:b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Clauset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, Newman &amp; Moore (2004)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8BF968-8D4D-F4EA-8F34-63495142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321247" y="2000403"/>
            <a:ext cx="4009428" cy="387707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6213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Newman-</a:t>
            </a:r>
            <a:r>
              <a:rPr lang="en-GB" sz="3600" dirty="0" err="1"/>
              <a:t>Girwan</a:t>
            </a:r>
            <a:r>
              <a:rPr lang="en-GB" sz="3600" dirty="0"/>
              <a:t> edge betweenness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3492958"/>
          </a:xfrm>
        </p:spPr>
        <p:txBody>
          <a:bodyPr anchor="t">
            <a:normAutofit/>
          </a:bodyPr>
          <a:lstStyle/>
          <a:p>
            <a:r>
              <a:rPr lang="en-GB" sz="1600" dirty="0"/>
              <a:t>Identifying communities using the Newman-</a:t>
            </a:r>
            <a:r>
              <a:rPr lang="en-GB" sz="1600" dirty="0" err="1"/>
              <a:t>Girwan</a:t>
            </a:r>
            <a:r>
              <a:rPr lang="en-GB" sz="1600" dirty="0"/>
              <a:t> edge betweenness heuristic</a:t>
            </a:r>
          </a:p>
          <a:p>
            <a:r>
              <a:rPr lang="en-GB" sz="1600" dirty="0"/>
              <a:t>4 communities identified</a:t>
            </a:r>
          </a:p>
          <a:p>
            <a:r>
              <a:rPr lang="en-GB" sz="1600" dirty="0"/>
              <a:t>Modularity: 0.285 (not that high)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8BF968-8D4D-F4EA-8F34-63495142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2101" y="2000403"/>
            <a:ext cx="3727719" cy="387707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180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Louvain heuristic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3492958"/>
          </a:xfrm>
        </p:spPr>
        <p:txBody>
          <a:bodyPr anchor="t">
            <a:normAutofit/>
          </a:bodyPr>
          <a:lstStyle/>
          <a:p>
            <a:r>
              <a:rPr lang="en-GB" sz="1600" dirty="0"/>
              <a:t>Search algorithm to maximize modularity</a:t>
            </a:r>
          </a:p>
          <a:p>
            <a:r>
              <a:rPr lang="en-GB" sz="1600" dirty="0"/>
              <a:t>Starts with each node as community of its own (singleton)</a:t>
            </a:r>
          </a:p>
          <a:p>
            <a:r>
              <a:rPr lang="en-GB" sz="1600" dirty="0"/>
              <a:t>Vertices merged when this increases modularity (searching for optimal merge)</a:t>
            </a:r>
          </a:p>
          <a:p>
            <a:r>
              <a:rPr lang="en-GB" sz="1600" dirty="0"/>
              <a:t>Stops when either single community or no longer possible to increase modularity</a:t>
            </a:r>
          </a:p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From Blondel, Guillaume,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Lambiotte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&amp; Lefebvre (2008)</a:t>
            </a:r>
          </a:p>
          <a:p>
            <a:r>
              <a:rPr lang="en-GB" sz="1600" dirty="0"/>
              <a:t>3 communities identified</a:t>
            </a:r>
          </a:p>
          <a:p>
            <a:r>
              <a:rPr lang="en-GB" sz="1600" dirty="0"/>
              <a:t>Modularity: 0.307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8BF968-8D4D-F4EA-8F34-63495142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2101" y="2052626"/>
            <a:ext cx="3727719" cy="377263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09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Fast and greedy heuristic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3492958"/>
          </a:xfrm>
        </p:spPr>
        <p:txBody>
          <a:bodyPr anchor="t">
            <a:normAutofit/>
          </a:bodyPr>
          <a:lstStyle/>
          <a:p>
            <a:r>
              <a:rPr lang="en-GB" sz="1600" dirty="0"/>
              <a:t>Fast search algorithm</a:t>
            </a:r>
          </a:p>
          <a:p>
            <a:r>
              <a:rPr lang="en-GB" sz="1600" dirty="0"/>
              <a:t>Particularly for large networks</a:t>
            </a:r>
          </a:p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From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Clauset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, Newman &amp; Moore (2004)</a:t>
            </a:r>
          </a:p>
          <a:p>
            <a:r>
              <a:rPr lang="en-GB" sz="1600" dirty="0"/>
              <a:t>3 communities identified</a:t>
            </a:r>
          </a:p>
          <a:p>
            <a:r>
              <a:rPr lang="en-GB" sz="1600" dirty="0"/>
              <a:t>Modularity: 0.294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8BF968-8D4D-F4EA-8F34-63495142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2931" y="2052626"/>
            <a:ext cx="3626059" cy="377263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75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Optimal modularity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3492958"/>
          </a:xfrm>
        </p:spPr>
        <p:txBody>
          <a:bodyPr anchor="t">
            <a:normAutofit/>
          </a:bodyPr>
          <a:lstStyle/>
          <a:p>
            <a:r>
              <a:rPr lang="en-GB" sz="1600" dirty="0"/>
              <a:t>Naïve search algorithm</a:t>
            </a:r>
          </a:p>
          <a:p>
            <a:r>
              <a:rPr lang="en-GB" sz="1600" dirty="0"/>
              <a:t>Tests all possible partitions</a:t>
            </a:r>
          </a:p>
          <a:p>
            <a:r>
              <a:rPr lang="en-GB" sz="1600" dirty="0"/>
              <a:t>Only viable for small networks</a:t>
            </a:r>
          </a:p>
          <a:p>
            <a:r>
              <a:rPr lang="en-GB" sz="1600" dirty="0"/>
              <a:t>Guaranteed to find partition with highest modularity</a:t>
            </a:r>
          </a:p>
          <a:p>
            <a:r>
              <a:rPr lang="en-GB" sz="1600" dirty="0"/>
              <a:t>3 communities identified</a:t>
            </a:r>
          </a:p>
          <a:p>
            <a:r>
              <a:rPr lang="en-GB" sz="1600" dirty="0"/>
              <a:t>Modularity: 0.307</a:t>
            </a:r>
          </a:p>
          <a:p>
            <a:endParaRPr lang="en-GB" sz="1600" dirty="0"/>
          </a:p>
          <a:p>
            <a:r>
              <a:rPr lang="en-GB" sz="1600" dirty="0"/>
              <a:t>Identical to what was found with Louvain!</a:t>
            </a:r>
          </a:p>
          <a:p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8BF968-8D4D-F4EA-8F34-63495142C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6637" y="2052626"/>
            <a:ext cx="3618646" cy="377263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71858-6C86-AC08-3745-1C83E1A84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1987" y="4085920"/>
            <a:ext cx="1436250" cy="145355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063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/>
            </a:br>
            <a:r>
              <a:rPr lang="en-GB" sz="3600"/>
              <a:t>Communities: interpretational aspects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3492958"/>
          </a:xfrm>
        </p:spPr>
        <p:txBody>
          <a:bodyPr anchor="t">
            <a:normAutofit/>
          </a:bodyPr>
          <a:lstStyle/>
          <a:p>
            <a:r>
              <a:rPr lang="en-GB" sz="1600" dirty="0"/>
              <a:t>So which one to pick?</a:t>
            </a:r>
          </a:p>
          <a:p>
            <a:r>
              <a:rPr lang="en-GB" sz="1600" dirty="0"/>
              <a:t>Different approaches potentially yields different partitions</a:t>
            </a:r>
          </a:p>
          <a:p>
            <a:r>
              <a:rPr lang="en-GB" sz="1600" dirty="0"/>
              <a:t>Not always finding most optimal (</a:t>
            </a:r>
            <a:r>
              <a:rPr lang="en-GB" sz="1600" dirty="0" err="1"/>
              <a:t>w.r.t.</a:t>
            </a:r>
            <a:r>
              <a:rPr lang="en-GB" sz="1600" dirty="0"/>
              <a:t> modularity)</a:t>
            </a:r>
          </a:p>
          <a:p>
            <a:r>
              <a:rPr lang="en-GB" sz="1600" dirty="0"/>
              <a:t>And is modularity all we need to evaluate community structures in all contexts?</a:t>
            </a:r>
          </a:p>
          <a:p>
            <a:r>
              <a:rPr lang="en-GB" sz="1600" dirty="0"/>
              <a:t>Peel et al (2017):</a:t>
            </a:r>
          </a:p>
          <a:p>
            <a:pPr lvl="1"/>
            <a:r>
              <a:rPr lang="en-GB" sz="1200" dirty="0"/>
              <a:t>Seldom a ground truth in community detection</a:t>
            </a:r>
          </a:p>
          <a:p>
            <a:pPr lvl="1"/>
            <a:r>
              <a:rPr lang="en-GB" sz="1200" dirty="0"/>
              <a:t>No Free Lunch Theorem: “There can be no algorithm that is optimal for all possible community detection tasks”</a:t>
            </a:r>
          </a:p>
          <a:p>
            <a:r>
              <a:rPr lang="en-GB" sz="1600" dirty="0" err="1"/>
              <a:t>Coscia</a:t>
            </a:r>
            <a:r>
              <a:rPr lang="en-GB" sz="1600" dirty="0"/>
              <a:t> et al (2011): Classification of methods for community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55B19-6974-27D9-847D-175304C7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18" y="1767840"/>
            <a:ext cx="4521460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4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onnections">
            <a:extLst>
              <a:ext uri="{FF2B5EF4-FFF2-40B4-BE49-F238E27FC236}">
                <a16:creationId xmlns:a16="http://schemas.microsoft.com/office/drawing/2014/main" id="{85609ADD-3AFC-44F6-1344-3FF2BC84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2C6485-4082-40F0-82E6-955E058A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Day 2:</a:t>
            </a:r>
            <a:br>
              <a:rPr lang="en-US" sz="5400">
                <a:solidFill>
                  <a:srgbClr val="FFFFFF"/>
                </a:solidFill>
              </a:rPr>
            </a:br>
            <a:r>
              <a:rPr lang="en-US" sz="5400">
                <a:solidFill>
                  <a:srgbClr val="FFFFFF"/>
                </a:solidFill>
              </a:rPr>
              <a:t>Monday 8</a:t>
            </a:r>
            <a:r>
              <a:rPr lang="en-US" sz="5400" baseline="30000">
                <a:solidFill>
                  <a:srgbClr val="FFFFFF"/>
                </a:solidFill>
              </a:rPr>
              <a:t>th</a:t>
            </a:r>
            <a:r>
              <a:rPr lang="en-US" sz="5400">
                <a:solidFill>
                  <a:srgbClr val="FFFFFF"/>
                </a:solidFill>
              </a:rPr>
              <a:t> Dec</a:t>
            </a: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BCFE1341-5C5F-4D7A-AF00-3885A6216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Comparing networks (QAP)</a:t>
            </a:r>
          </a:p>
          <a:p>
            <a:r>
              <a:rPr lang="en-US" sz="2200">
                <a:solidFill>
                  <a:srgbClr val="FFFFFF"/>
                </a:solidFill>
              </a:rPr>
              <a:t>Network null models: rewiring, configuration models, backboning</a:t>
            </a:r>
          </a:p>
          <a:p>
            <a:r>
              <a:rPr lang="en-US" sz="2200">
                <a:solidFill>
                  <a:srgbClr val="FFFFFF"/>
                </a:solidFill>
              </a:rPr>
              <a:t>Simulations</a:t>
            </a:r>
          </a:p>
          <a:p>
            <a:r>
              <a:rPr lang="en-US" sz="2200">
                <a:solidFill>
                  <a:srgbClr val="FFFFFF"/>
                </a:solidFill>
              </a:rPr>
              <a:t>Relations and nodal attributes: introduction to network dynamics</a:t>
            </a:r>
          </a:p>
          <a:p>
            <a:r>
              <a:rPr lang="en-US" sz="2200">
                <a:solidFill>
                  <a:srgbClr val="FFFFFF"/>
                </a:solidFill>
              </a:rPr>
              <a:t>Research design considerations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298BF2C-AFD8-4232-9364-E649CD10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356350"/>
            <a:ext cx="1295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9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01B93-6A76-A6F6-7FC2-CBA78682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4485519" cy="1128068"/>
          </a:xfrm>
        </p:spPr>
        <p:txBody>
          <a:bodyPr anchor="ctr">
            <a:normAutofit/>
          </a:bodyPr>
          <a:lstStyle/>
          <a:p>
            <a:r>
              <a:rPr lang="en-GB" sz="3700" dirty="0"/>
              <a:t>Structures vs. attributes</a:t>
            </a:r>
            <a:endParaRPr lang="en-SE" sz="3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EEFFB-CE0F-1128-3622-5749454A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895681" cy="3979585"/>
          </a:xfrm>
        </p:spPr>
        <p:txBody>
          <a:bodyPr anchor="t">
            <a:normAutofit lnSpcReduction="10000"/>
          </a:bodyPr>
          <a:lstStyle/>
          <a:p>
            <a:r>
              <a:rPr lang="en-GB" sz="2000" dirty="0"/>
              <a:t>Do observed communities reflect nodal attributes?</a:t>
            </a:r>
          </a:p>
          <a:p>
            <a:r>
              <a:rPr lang="en-GB" sz="2000" dirty="0"/>
              <a:t>Introducing the EIES example data</a:t>
            </a:r>
          </a:p>
          <a:p>
            <a:pPr lvl="1"/>
            <a:r>
              <a:rPr lang="en-GB" sz="1600" dirty="0"/>
              <a:t>32 scholars attending an early SNA conference</a:t>
            </a:r>
          </a:p>
          <a:p>
            <a:pPr lvl="1"/>
            <a:r>
              <a:rPr lang="en-GB" sz="1600" dirty="0"/>
              <a:t>Reported acquaintances (directional, Likert 1-4)</a:t>
            </a:r>
          </a:p>
          <a:p>
            <a:pPr lvl="1"/>
            <a:r>
              <a:rPr lang="en-GB" sz="1600" dirty="0"/>
              <a:t>Disciplinary backgrounds:</a:t>
            </a:r>
            <a:br>
              <a:rPr lang="en-GB" sz="1600" dirty="0"/>
            </a:br>
            <a:r>
              <a:rPr lang="en-GB" sz="1600" dirty="0"/>
              <a:t>Sociology (17), Anthropology (6), Mathematics (3), Other (6)</a:t>
            </a:r>
          </a:p>
          <a:p>
            <a:r>
              <a:rPr lang="en-GB" sz="2000" dirty="0"/>
              <a:t>Dichotomized (&gt;=2) and min-symmetrized</a:t>
            </a:r>
          </a:p>
          <a:p>
            <a:r>
              <a:rPr lang="en-GB" sz="2000" dirty="0"/>
              <a:t>Pre-conference (also data for post-conference)</a:t>
            </a:r>
          </a:p>
          <a:p>
            <a:r>
              <a:rPr lang="en-GB" sz="2000" dirty="0"/>
              <a:t>You will explore communities in this network in the lab today!</a:t>
            </a:r>
          </a:p>
          <a:p>
            <a:pPr lvl="1"/>
            <a:endParaRPr lang="en-SE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network of connected dots and lines&#10;&#10;Description automatically generated">
            <a:extLst>
              <a:ext uri="{FF2B5EF4-FFF2-40B4-BE49-F238E27FC236}">
                <a16:creationId xmlns:a16="http://schemas.microsoft.com/office/drawing/2014/main" id="{3F07F5F8-61EF-BC2D-FAA4-CF79CB76C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5" b="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43C6C-AD22-F1DE-408B-D2F2C442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34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01B93-6A76-A6F6-7FC2-CBA78682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4485519" cy="1128068"/>
          </a:xfrm>
        </p:spPr>
        <p:txBody>
          <a:bodyPr anchor="ctr">
            <a:normAutofit/>
          </a:bodyPr>
          <a:lstStyle/>
          <a:p>
            <a:r>
              <a:rPr lang="en-GB" sz="3700" dirty="0"/>
              <a:t>Structures vs. attributes</a:t>
            </a:r>
            <a:endParaRPr lang="en-SE" sz="3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EEFFB-CE0F-1128-3622-5749454A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895681" cy="3979585"/>
          </a:xfrm>
        </p:spPr>
        <p:txBody>
          <a:bodyPr anchor="t">
            <a:normAutofit lnSpcReduction="10000"/>
          </a:bodyPr>
          <a:lstStyle/>
          <a:p>
            <a:r>
              <a:rPr lang="en-GB" sz="1800" dirty="0"/>
              <a:t>Finding some communities in this data</a:t>
            </a:r>
          </a:p>
          <a:p>
            <a:r>
              <a:rPr lang="en-GB" sz="1800" dirty="0"/>
              <a:t>Do observed communities reflect nodal attributes?</a:t>
            </a:r>
          </a:p>
          <a:p>
            <a:r>
              <a:rPr lang="en-GB" sz="1800" dirty="0"/>
              <a:t>Ocular inspection:</a:t>
            </a:r>
          </a:p>
          <a:p>
            <a:pPr lvl="1"/>
            <a:r>
              <a:rPr lang="en-GB" sz="1600" dirty="0"/>
              <a:t>Sociologists indeed seem to stick together</a:t>
            </a:r>
          </a:p>
          <a:p>
            <a:pPr lvl="1"/>
            <a:r>
              <a:rPr lang="en-GB" sz="1600" dirty="0"/>
              <a:t>Anthropologists as well</a:t>
            </a:r>
          </a:p>
          <a:p>
            <a:pPr lvl="1"/>
            <a:r>
              <a:rPr lang="en-GB" sz="1600" dirty="0"/>
              <a:t>Maths and Others more dispersed</a:t>
            </a:r>
          </a:p>
          <a:p>
            <a:r>
              <a:rPr lang="en-GB" sz="1800" dirty="0"/>
              <a:t>But to properly test for assortative mixing, we instead start off with the attributes</a:t>
            </a:r>
          </a:p>
          <a:p>
            <a:r>
              <a:rPr lang="en-GB" sz="1800" dirty="0"/>
              <a:t>Using </a:t>
            </a:r>
            <a:r>
              <a:rPr lang="en-GB" sz="1800" dirty="0" err="1"/>
              <a:t>assortativity</a:t>
            </a:r>
            <a:r>
              <a:rPr lang="en-GB" sz="1800" dirty="0"/>
              <a:t> coefficient of Newman (2003) most viable</a:t>
            </a:r>
          </a:p>
          <a:p>
            <a:r>
              <a:rPr lang="en-GB" sz="1800" dirty="0"/>
              <a:t>High coefficient: connected nodes tend to share same (nominal) attribute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7F5F8-61EF-BC2D-FAA4-CF79CB76C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156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43C6C-AD22-F1DE-408B-D2F2C442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7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01B93-6A76-A6F6-7FC2-CBA78682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4485519" cy="1128068"/>
          </a:xfrm>
        </p:spPr>
        <p:txBody>
          <a:bodyPr anchor="ctr">
            <a:normAutofit/>
          </a:bodyPr>
          <a:lstStyle/>
          <a:p>
            <a:r>
              <a:rPr lang="en-GB" sz="3700" dirty="0"/>
              <a:t>Structures vs. attributes</a:t>
            </a:r>
            <a:endParaRPr lang="en-SE" sz="3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EEFFB-CE0F-1128-3622-5749454A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895681" cy="3979585"/>
          </a:xfrm>
        </p:spPr>
        <p:txBody>
          <a:bodyPr anchor="t">
            <a:normAutofit/>
          </a:bodyPr>
          <a:lstStyle/>
          <a:p>
            <a:r>
              <a:rPr lang="en-GB" sz="1800" dirty="0" err="1"/>
              <a:t>Igraph</a:t>
            </a:r>
            <a:r>
              <a:rPr lang="en-GB" sz="1800" dirty="0"/>
              <a:t>: </a:t>
            </a:r>
            <a:r>
              <a:rPr lang="en-GB" sz="1800" dirty="0" err="1"/>
              <a:t>assortativity_nominal</a:t>
            </a:r>
            <a:r>
              <a:rPr lang="en-GB" sz="1800" dirty="0"/>
              <a:t>()</a:t>
            </a:r>
          </a:p>
          <a:p>
            <a:r>
              <a:rPr lang="en-GB" sz="1800" dirty="0" err="1"/>
              <a:t>Assortativity</a:t>
            </a:r>
            <a:r>
              <a:rPr lang="en-GB" sz="1800" dirty="0"/>
              <a:t> coefficient = 0.106</a:t>
            </a:r>
          </a:p>
          <a:p>
            <a:r>
              <a:rPr lang="en-GB" sz="1800" dirty="0"/>
              <a:t>So slight assortative mixing, but not much!</a:t>
            </a:r>
          </a:p>
          <a:p>
            <a:r>
              <a:rPr lang="en-GB" sz="1800" dirty="0"/>
              <a:t>In visualization, it indeed looks like a lot of sociologists hanging together</a:t>
            </a:r>
          </a:p>
          <a:p>
            <a:r>
              <a:rPr lang="en-GB" sz="1800" dirty="0"/>
              <a:t>But bear in mind: many sociologists</a:t>
            </a:r>
          </a:p>
          <a:p>
            <a:pPr lvl="1"/>
            <a:r>
              <a:rPr lang="en-GB" sz="1600" dirty="0"/>
              <a:t>Quite likely that they would mix by chance as well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7F5F8-61EF-BC2D-FAA4-CF79CB76C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r="2156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43C6C-AD22-F1DE-408B-D2F2C442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32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A465-0B9C-7261-6BEC-E80B853C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GB"/>
              <a:t>Social roles</a:t>
            </a:r>
            <a:endParaRPr lang="en-SE" dirty="0"/>
          </a:p>
        </p:txBody>
      </p:sp>
      <p:pic>
        <p:nvPicPr>
          <p:cNvPr id="6" name="Picture 5" descr="Colourful carved figures of humans">
            <a:extLst>
              <a:ext uri="{FF2B5EF4-FFF2-40B4-BE49-F238E27FC236}">
                <a16:creationId xmlns:a16="http://schemas.microsoft.com/office/drawing/2014/main" id="{BF0F9DA6-1084-C9C9-9E81-5E95740B7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3" r="13902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BC884-3B76-F055-8F47-D9FA9A22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GB" sz="2000" dirty="0"/>
              <a:t>Early 1970s, sociologists thought about the notion of social role</a:t>
            </a:r>
          </a:p>
          <a:p>
            <a:r>
              <a:rPr lang="en-GB" sz="2000" dirty="0"/>
              <a:t>Harrison White: can this be defined in a purely relational form?</a:t>
            </a:r>
          </a:p>
          <a:p>
            <a:r>
              <a:rPr lang="en-GB" sz="2000" dirty="0"/>
              <a:t>Society IS social structure</a:t>
            </a:r>
          </a:p>
          <a:p>
            <a:pPr lvl="1"/>
            <a:r>
              <a:rPr lang="en-GB" sz="2000" dirty="0"/>
              <a:t>Multiplex network of inter-personal relations</a:t>
            </a:r>
          </a:p>
          <a:p>
            <a:r>
              <a:rPr lang="en-GB" sz="2000" dirty="0"/>
              <a:t>Roles and identities in society are “reciprocally defined”</a:t>
            </a:r>
          </a:p>
          <a:p>
            <a:r>
              <a:rPr lang="en-GB" sz="2000" dirty="0"/>
              <a:t>Only emerging in the interactions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78EBD-30EF-0449-66B1-9BBB2225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82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D3EED-9EC2-A7A9-4506-A208E3D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Conceptual notions of role and position</a:t>
            </a:r>
            <a:br>
              <a:rPr lang="en-GB" sz="2500" dirty="0"/>
            </a:br>
            <a:r>
              <a:rPr lang="en-GB" sz="3600" dirty="0"/>
              <a:t>At a hospital</a:t>
            </a:r>
            <a:endParaRPr lang="en-SE" sz="25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E015-49E4-7344-2C5C-A5A633AB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64137"/>
            <a:ext cx="4559425" cy="3979585"/>
          </a:xfrm>
        </p:spPr>
        <p:txBody>
          <a:bodyPr anchor="t">
            <a:normAutofit/>
          </a:bodyPr>
          <a:lstStyle/>
          <a:p>
            <a:r>
              <a:rPr lang="en-GB" sz="1600" dirty="0"/>
              <a:t>Four types of actors:</a:t>
            </a:r>
          </a:p>
          <a:p>
            <a:pPr lvl="1"/>
            <a:r>
              <a:rPr lang="en-GB" sz="1600" dirty="0"/>
              <a:t>Doctors</a:t>
            </a:r>
          </a:p>
          <a:p>
            <a:pPr lvl="1"/>
            <a:r>
              <a:rPr lang="en-GB" sz="1600" dirty="0"/>
              <a:t>Nurses</a:t>
            </a:r>
          </a:p>
          <a:p>
            <a:pPr lvl="1"/>
            <a:r>
              <a:rPr lang="en-GB" sz="1600" dirty="0"/>
              <a:t>Admins</a:t>
            </a:r>
          </a:p>
          <a:p>
            <a:pPr lvl="1"/>
            <a:r>
              <a:rPr lang="en-GB" sz="1600" dirty="0"/>
              <a:t>Patients</a:t>
            </a:r>
          </a:p>
          <a:p>
            <a:r>
              <a:rPr lang="en-GB" sz="1600" dirty="0"/>
              <a:t>Different roles, as reflected in their interaction patterns:</a:t>
            </a:r>
          </a:p>
          <a:p>
            <a:pPr lvl="1"/>
            <a:r>
              <a:rPr lang="en-GB" sz="1600" dirty="0"/>
              <a:t>Doctors relate to each other, and to patients</a:t>
            </a:r>
          </a:p>
          <a:p>
            <a:pPr lvl="1"/>
            <a:r>
              <a:rPr lang="en-GB" sz="1600" dirty="0"/>
              <a:t>Nurses relate to doctors, patients and admins</a:t>
            </a:r>
          </a:p>
          <a:p>
            <a:pPr lvl="1"/>
            <a:r>
              <a:rPr lang="en-GB" sz="1600" dirty="0"/>
              <a:t>Admins relate to patients</a:t>
            </a:r>
          </a:p>
          <a:p>
            <a:pPr lvl="1"/>
            <a:r>
              <a:rPr lang="en-GB" sz="1600" dirty="0"/>
              <a:t>Patients relate to all, but not other patients</a:t>
            </a:r>
            <a:endParaRPr lang="en-SE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mage result for hospital cartoon">
            <a:extLst>
              <a:ext uri="{FF2B5EF4-FFF2-40B4-BE49-F238E27FC236}">
                <a16:creationId xmlns:a16="http://schemas.microsoft.com/office/drawing/2014/main" id="{82C9E0CF-AF2B-5799-FE97-A32E1BAEA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r="11365" b="9720"/>
          <a:stretch/>
        </p:blipFill>
        <p:spPr bwMode="auto">
          <a:xfrm>
            <a:off x="5977788" y="799352"/>
            <a:ext cx="5425410" cy="474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17C57-6A72-B13A-3351-301663FB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5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D3EED-9EC2-A7A9-4506-A208E3D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Conceptual notions of role and position</a:t>
            </a:r>
            <a:br>
              <a:rPr lang="en-GB" sz="2500" dirty="0"/>
            </a:br>
            <a:r>
              <a:rPr lang="en-GB" sz="3600" dirty="0"/>
              <a:t>Schools</a:t>
            </a:r>
            <a:endParaRPr lang="en-SE" sz="25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E015-49E4-7344-2C5C-A5A633AB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64137"/>
            <a:ext cx="4559425" cy="3979585"/>
          </a:xfrm>
        </p:spPr>
        <p:txBody>
          <a:bodyPr anchor="t">
            <a:normAutofit/>
          </a:bodyPr>
          <a:lstStyle/>
          <a:p>
            <a:r>
              <a:rPr lang="en-GB" sz="1600" dirty="0"/>
              <a:t>Three types of actors:</a:t>
            </a:r>
          </a:p>
          <a:p>
            <a:pPr lvl="1"/>
            <a:r>
              <a:rPr lang="en-GB" sz="1600" dirty="0"/>
              <a:t>Kids</a:t>
            </a:r>
          </a:p>
          <a:p>
            <a:pPr lvl="1"/>
            <a:r>
              <a:rPr lang="en-GB" sz="1600" dirty="0"/>
              <a:t>Teachers</a:t>
            </a:r>
          </a:p>
          <a:p>
            <a:pPr lvl="1"/>
            <a:r>
              <a:rPr lang="en-GB" sz="1600" dirty="0"/>
              <a:t>Parents</a:t>
            </a:r>
          </a:p>
          <a:p>
            <a:r>
              <a:rPr lang="en-GB" sz="1600" dirty="0"/>
              <a:t>Different roles, as reflected in their interaction patterns:</a:t>
            </a:r>
          </a:p>
          <a:p>
            <a:pPr lvl="1"/>
            <a:r>
              <a:rPr lang="en-GB" sz="1600" dirty="0"/>
              <a:t>Parents within a family relate to each other, and to some other parents</a:t>
            </a:r>
          </a:p>
          <a:p>
            <a:pPr lvl="1"/>
            <a:r>
              <a:rPr lang="en-GB" sz="1600" dirty="0"/>
              <a:t>Parents relate to their own kids, not to other kids</a:t>
            </a:r>
          </a:p>
          <a:p>
            <a:pPr lvl="1"/>
            <a:r>
              <a:rPr lang="en-GB" sz="1600" dirty="0"/>
              <a:t>Teachers relate to all kids, some parents, some teachers</a:t>
            </a:r>
          </a:p>
          <a:p>
            <a:pPr lvl="1"/>
            <a:r>
              <a:rPr lang="en-GB" sz="1600" dirty="0"/>
              <a:t>Kids relate to other kids</a:t>
            </a:r>
            <a:endParaRPr lang="en-SE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Classroom of students raising their hands in front of a teacher">
            <a:extLst>
              <a:ext uri="{FF2B5EF4-FFF2-40B4-BE49-F238E27FC236}">
                <a16:creationId xmlns:a16="http://schemas.microsoft.com/office/drawing/2014/main" id="{82C9E0CF-AF2B-5799-FE97-A32E1BAEA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3" r="11083"/>
          <a:stretch/>
        </p:blipFill>
        <p:spPr bwMode="auto">
          <a:xfrm>
            <a:off x="5977788" y="799352"/>
            <a:ext cx="5425410" cy="474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17C57-6A72-B13A-3351-301663FB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6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D3EED-9EC2-A7A9-4506-A208E3D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GB" sz="2800"/>
              <a:t>Conceptual notions of role and position</a:t>
            </a:r>
            <a:br>
              <a:rPr lang="en-GB" sz="2800"/>
            </a:br>
            <a:r>
              <a:rPr lang="en-GB" sz="2800"/>
              <a:t>Patterns of relations</a:t>
            </a:r>
            <a:endParaRPr lang="en-SE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E015-49E4-7344-2C5C-A5A633AB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anchor="ctr">
            <a:normAutofit/>
          </a:bodyPr>
          <a:lstStyle/>
          <a:p>
            <a:r>
              <a:rPr lang="en-GB" sz="1600" dirty="0"/>
              <a:t>Seemingly overlap between actor attributes and relational patterns</a:t>
            </a:r>
          </a:p>
          <a:p>
            <a:r>
              <a:rPr lang="en-GB" sz="1600" dirty="0"/>
              <a:t>Relations not necessarily reflecting cohesive subgroups</a:t>
            </a:r>
          </a:p>
          <a:p>
            <a:pPr lvl="1"/>
            <a:r>
              <a:rPr lang="en-GB" sz="1400" dirty="0"/>
              <a:t>Patients visiting a hospital have no functional relations with other patients</a:t>
            </a:r>
          </a:p>
          <a:p>
            <a:pPr lvl="1"/>
            <a:r>
              <a:rPr lang="en-GB" sz="1400" dirty="0"/>
              <a:t>Parents might interact with other parents, but not necessarily</a:t>
            </a:r>
          </a:p>
          <a:p>
            <a:r>
              <a:rPr lang="en-GB" sz="1600" dirty="0"/>
              <a:t>Being a teacher, parent, doctor etc thus seems to associate with certain relational patterns</a:t>
            </a:r>
          </a:p>
          <a:p>
            <a:pPr lvl="1"/>
            <a:r>
              <a:rPr lang="en-GB" sz="1400" dirty="0"/>
              <a:t>…that might or might not be cohesive subgroups</a:t>
            </a:r>
          </a:p>
          <a:p>
            <a:r>
              <a:rPr lang="en-GB" sz="1600" dirty="0"/>
              <a:t>Role analysis and blockmodeling: tools for identifying specific roles on the basis of relational patterns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Classroom of students raising their hands in front of a teacher">
            <a:extLst>
              <a:ext uri="{FF2B5EF4-FFF2-40B4-BE49-F238E27FC236}">
                <a16:creationId xmlns:a16="http://schemas.microsoft.com/office/drawing/2014/main" id="{82C9E0CF-AF2B-5799-FE97-A32E1BAEA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3" r="10506" b="1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Image result for hospital cartoon">
            <a:extLst>
              <a:ext uri="{FF2B5EF4-FFF2-40B4-BE49-F238E27FC236}">
                <a16:creationId xmlns:a16="http://schemas.microsoft.com/office/drawing/2014/main" id="{E3CAC7CF-61AF-94AE-FA1A-309518768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9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17C57-6A72-B13A-3351-301663FB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1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D3EED-9EC2-A7A9-4506-A208E3D0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GB" sz="2800"/>
              <a:t>Conceptual notions of role and position</a:t>
            </a:r>
            <a:br>
              <a:rPr lang="en-GB" sz="2800"/>
            </a:br>
            <a:r>
              <a:rPr lang="en-GB" sz="2800"/>
              <a:t>Patterns of relations</a:t>
            </a:r>
            <a:endParaRPr lang="en-SE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E015-49E4-7344-2C5C-A5A633AB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Role-analysis:</a:t>
            </a:r>
          </a:p>
          <a:p>
            <a:r>
              <a:rPr lang="en-GB" sz="1600" dirty="0"/>
              <a:t>Identifying sets of nodes that share similar relational patterns</a:t>
            </a:r>
          </a:p>
          <a:p>
            <a:pPr lvl="1"/>
            <a:r>
              <a:rPr lang="en-GB" sz="1400" dirty="0"/>
              <a:t>Notion of being (structurally) equivalent</a:t>
            </a:r>
          </a:p>
          <a:p>
            <a:r>
              <a:rPr lang="en-GB" sz="1600" dirty="0"/>
              <a:t>i.e. on the basis of relational patterns alone</a:t>
            </a:r>
          </a:p>
          <a:p>
            <a:r>
              <a:rPr lang="en-GB" sz="1600" dirty="0"/>
              <a:t>Mapping the overarching patterns of relations between such identified sets of equivalent nodes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Blockmodeling:</a:t>
            </a:r>
          </a:p>
          <a:p>
            <a:r>
              <a:rPr lang="en-GB" sz="1600" dirty="0"/>
              <a:t>The quintessential technique for role analysis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Classroom of students raising their hands in front of a teacher">
            <a:extLst>
              <a:ext uri="{FF2B5EF4-FFF2-40B4-BE49-F238E27FC236}">
                <a16:creationId xmlns:a16="http://schemas.microsoft.com/office/drawing/2014/main" id="{82C9E0CF-AF2B-5799-FE97-A32E1BAEA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3" r="10506" b="1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Image result for hospital cartoon">
            <a:extLst>
              <a:ext uri="{FF2B5EF4-FFF2-40B4-BE49-F238E27FC236}">
                <a16:creationId xmlns:a16="http://schemas.microsoft.com/office/drawing/2014/main" id="{E3CAC7CF-61AF-94AE-FA1A-309518768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9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17C57-6A72-B13A-3351-301663FB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9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Role-analysis and blockmodeling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8"/>
            <a:ext cx="5315189" cy="3492958"/>
          </a:xfrm>
        </p:spPr>
        <p:txBody>
          <a:bodyPr anchor="t">
            <a:normAutofit/>
          </a:bodyPr>
          <a:lstStyle/>
          <a:p>
            <a:r>
              <a:rPr lang="en-GB" sz="1600" dirty="0"/>
              <a:t>Example: feudal interaction structure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(Galtung 1971)</a:t>
            </a:r>
          </a:p>
          <a:p>
            <a:r>
              <a:rPr lang="en-GB" sz="1600" dirty="0"/>
              <a:t>Ocular inspection:</a:t>
            </a:r>
          </a:p>
          <a:p>
            <a:pPr lvl="1"/>
            <a:r>
              <a:rPr lang="en-GB" sz="1600" dirty="0"/>
              <a:t>A set of 4 “central” and connected actors in the middle</a:t>
            </a:r>
          </a:p>
          <a:p>
            <a:pPr lvl="1"/>
            <a:r>
              <a:rPr lang="en-GB" sz="1600" dirty="0"/>
              <a:t>Rest of actors “hanging on”, only connected to these 4 central ones</a:t>
            </a:r>
          </a:p>
          <a:p>
            <a:r>
              <a:rPr lang="en-GB" sz="1600" dirty="0"/>
              <a:t>Let us hypothesize that these correspond to two different “positions” (subsets of actors):</a:t>
            </a:r>
          </a:p>
          <a:p>
            <a:pPr lvl="1"/>
            <a:r>
              <a:rPr lang="en-GB" sz="1600" dirty="0"/>
              <a:t>P1 = {a, c, g, k}</a:t>
            </a:r>
          </a:p>
          <a:p>
            <a:pPr lvl="1"/>
            <a:r>
              <a:rPr lang="en-GB" sz="1600" dirty="0"/>
              <a:t>P2 = {b, d, e, f, h, I, j, l, m}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EA8D9F-3A3E-1514-6D54-4964C1C49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724" y="432351"/>
            <a:ext cx="2010646" cy="2010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27EEA-1637-81A0-8649-F479848F2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514" y="2551673"/>
            <a:ext cx="3051066" cy="18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Role-analysis and blockmodeling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7"/>
            <a:ext cx="5315189" cy="4093029"/>
          </a:xfrm>
        </p:spPr>
        <p:txBody>
          <a:bodyPr anchor="t">
            <a:normAutofit/>
          </a:bodyPr>
          <a:lstStyle/>
          <a:p>
            <a:r>
              <a:rPr lang="en-GB" sz="1600" dirty="0"/>
              <a:t>Let us hypothesize that these correspond to two different “positions” (subsets of actors):</a:t>
            </a:r>
          </a:p>
          <a:p>
            <a:pPr lvl="1"/>
            <a:r>
              <a:rPr lang="en-GB" sz="1600" dirty="0"/>
              <a:t>P1 = {a, c, g, k}</a:t>
            </a:r>
          </a:p>
          <a:p>
            <a:pPr lvl="1"/>
            <a:r>
              <a:rPr lang="en-GB" sz="1600" dirty="0"/>
              <a:t>P2 = {b, d, e, f, h, I, j, l, m}</a:t>
            </a:r>
          </a:p>
          <a:p>
            <a:r>
              <a:rPr lang="en-GB" sz="1600" dirty="0"/>
              <a:t>We sort the </a:t>
            </a:r>
            <a:r>
              <a:rPr lang="en-GB" sz="1600" dirty="0" err="1"/>
              <a:t>sociomatrix</a:t>
            </a:r>
            <a:r>
              <a:rPr lang="en-GB" sz="1600" dirty="0"/>
              <a:t> according to these two positions</a:t>
            </a:r>
          </a:p>
          <a:p>
            <a:r>
              <a:rPr lang="en-GB" sz="1600" dirty="0"/>
              <a:t>Highlighting the positions, we arrive at a </a:t>
            </a:r>
            <a:r>
              <a:rPr lang="en-GB" sz="1600" dirty="0" err="1"/>
              <a:t>blockmodel</a:t>
            </a:r>
            <a:endParaRPr lang="en-GB" sz="1600" dirty="0"/>
          </a:p>
          <a:p>
            <a:r>
              <a:rPr lang="en-GB" sz="1600" dirty="0"/>
              <a:t>We note that a total of four blocks (2</a:t>
            </a:r>
            <a:r>
              <a:rPr lang="en-GB" sz="1600" baseline="30000" dirty="0"/>
              <a:t>2</a:t>
            </a:r>
            <a:r>
              <a:rPr lang="en-GB" sz="1600" dirty="0"/>
              <a:t>) emerge:</a:t>
            </a:r>
          </a:p>
          <a:p>
            <a:pPr lvl="1"/>
            <a:r>
              <a:rPr lang="en-GB" sz="1200" dirty="0"/>
              <a:t>P1 – P1</a:t>
            </a:r>
            <a:br>
              <a:rPr lang="en-GB" sz="1200" dirty="0"/>
            </a:br>
            <a:r>
              <a:rPr lang="en-GB" sz="1200" dirty="0"/>
              <a:t>This is completely filled with ties (except diagonal)</a:t>
            </a:r>
          </a:p>
          <a:p>
            <a:pPr lvl="1"/>
            <a:r>
              <a:rPr lang="en-GB" sz="1200" dirty="0"/>
              <a:t>P2 – P2</a:t>
            </a:r>
            <a:br>
              <a:rPr lang="en-GB" sz="1200" dirty="0"/>
            </a:br>
            <a:r>
              <a:rPr lang="en-GB" sz="1200" dirty="0"/>
              <a:t>There are no ties whatsoever in this block</a:t>
            </a:r>
          </a:p>
          <a:p>
            <a:pPr lvl="1"/>
            <a:r>
              <a:rPr lang="en-GB" sz="1200" dirty="0"/>
              <a:t>P1 – P2</a:t>
            </a:r>
            <a:br>
              <a:rPr lang="en-GB" sz="1200" dirty="0"/>
            </a:br>
            <a:r>
              <a:rPr lang="en-GB" sz="1200" dirty="0"/>
              <a:t>This block has one tie on each of its row and columns</a:t>
            </a:r>
          </a:p>
          <a:p>
            <a:pPr lvl="1"/>
            <a:r>
              <a:rPr lang="en-GB" sz="1200" dirty="0"/>
              <a:t>P2 – P1</a:t>
            </a:r>
            <a:br>
              <a:rPr lang="en-GB" sz="1200" dirty="0"/>
            </a:br>
            <a:r>
              <a:rPr lang="en-GB" sz="1200" dirty="0"/>
              <a:t>Same as for P1 – P2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27EEA-1637-81A0-8649-F479848F2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49" y="1767840"/>
            <a:ext cx="3051066" cy="1808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B16E2-4A36-50D2-4412-9440C5372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582" y="432351"/>
            <a:ext cx="1195787" cy="1195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0E0BCC-E985-9728-55D6-574CE42A1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84" y="4231234"/>
            <a:ext cx="3258931" cy="187245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8E2A26E-0B20-7DC3-A347-D4C7CDD37964}"/>
              </a:ext>
            </a:extLst>
          </p:cNvPr>
          <p:cNvSpPr/>
          <p:nvPr/>
        </p:nvSpPr>
        <p:spPr>
          <a:xfrm rot="5400000">
            <a:off x="9105346" y="3633747"/>
            <a:ext cx="413120" cy="57851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4937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A804-79B1-898E-E6FA-176A3269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GB" dirty="0"/>
              <a:t>Social Network Research Design component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71BE8-2036-BBD8-B712-E38ECE1BB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095829"/>
            <a:ext cx="6781800" cy="425659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rgbClr val="0070C0"/>
                </a:solidFill>
              </a:rPr>
              <a:t>Three papers</a:t>
            </a:r>
          </a:p>
          <a:p>
            <a:r>
              <a:rPr lang="en-GB" sz="1900" dirty="0" err="1">
                <a:solidFill>
                  <a:schemeClr val="bg1">
                    <a:lumMod val="50000"/>
                  </a:schemeClr>
                </a:solidFill>
              </a:rPr>
              <a:t>Gerbrands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 P, Unger B, </a:t>
            </a:r>
            <a:r>
              <a:rPr lang="en-GB" sz="1900" dirty="0" err="1">
                <a:solidFill>
                  <a:schemeClr val="bg1">
                    <a:lumMod val="50000"/>
                  </a:schemeClr>
                </a:solidFill>
              </a:rPr>
              <a:t>Getzner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 M, et al. (2022) </a:t>
            </a:r>
            <a:r>
              <a:rPr lang="en-GB" sz="1900" dirty="0"/>
              <a:t>The effect of anti-money laundering policies: an empirical network analysis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GB" sz="1900" i="1" dirty="0">
                <a:solidFill>
                  <a:schemeClr val="bg1">
                    <a:lumMod val="50000"/>
                  </a:schemeClr>
                </a:solidFill>
              </a:rPr>
              <a:t>EPJ Data Sci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. 11, 15. </a:t>
            </a:r>
            <a:r>
              <a:rPr lang="en-GB" sz="1900" dirty="0">
                <a:hlinkClick r:id="rId2"/>
              </a:rPr>
              <a:t>https://doi.org/10.1140/epjds/s13688-022-00328-8</a:t>
            </a:r>
            <a:br>
              <a:rPr lang="en-GB" sz="1900" dirty="0"/>
            </a:br>
            <a:endParaRPr lang="en-GB" sz="1900" dirty="0"/>
          </a:p>
          <a:p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Thiemann C, Theis F, Grady D, </a:t>
            </a:r>
            <a:r>
              <a:rPr lang="en-GB" sz="1900" dirty="0" err="1">
                <a:solidFill>
                  <a:schemeClr val="bg1">
                    <a:lumMod val="50000"/>
                  </a:schemeClr>
                </a:solidFill>
              </a:rPr>
              <a:t>Brune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 R, </a:t>
            </a:r>
            <a:r>
              <a:rPr lang="en-GB" sz="1900" dirty="0" err="1">
                <a:solidFill>
                  <a:schemeClr val="bg1">
                    <a:lumMod val="50000"/>
                  </a:schemeClr>
                </a:solidFill>
              </a:rPr>
              <a:t>Brockmann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 D (2010) </a:t>
            </a:r>
            <a:r>
              <a:rPr lang="en-GB" sz="1900" dirty="0"/>
              <a:t>The Structure of Borders in a Small World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GB" sz="1900" i="1" dirty="0" err="1">
                <a:solidFill>
                  <a:schemeClr val="bg1">
                    <a:lumMod val="50000"/>
                  </a:schemeClr>
                </a:solidFill>
              </a:rPr>
              <a:t>PLoS</a:t>
            </a:r>
            <a:r>
              <a:rPr lang="en-GB" sz="1900" i="1" dirty="0">
                <a:solidFill>
                  <a:schemeClr val="bg1">
                    <a:lumMod val="50000"/>
                  </a:schemeClr>
                </a:solidFill>
              </a:rPr>
              <a:t> ONE 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5(11): e15422. </a:t>
            </a:r>
            <a:r>
              <a:rPr lang="en-GB" sz="1900" dirty="0">
                <a:hlinkClick r:id="rId3"/>
              </a:rPr>
              <a:t>https://doi.org/10.1371/journal.pone.0015422</a:t>
            </a:r>
            <a:br>
              <a:rPr lang="en-GB" sz="1900" dirty="0"/>
            </a:br>
            <a:endParaRPr lang="en-GB" sz="1900" dirty="0"/>
          </a:p>
          <a:p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Yang Y, Chawla N V, </a:t>
            </a:r>
            <a:r>
              <a:rPr lang="en-GB" sz="1900" dirty="0" err="1">
                <a:solidFill>
                  <a:schemeClr val="bg1">
                    <a:lumMod val="50000"/>
                  </a:schemeClr>
                </a:solidFill>
              </a:rPr>
              <a:t>Uzzi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 B (2019) </a:t>
            </a:r>
            <a:r>
              <a:rPr lang="en-GB" sz="1900" dirty="0"/>
              <a:t>A network’s gender composition and communication pattern predict women’s leadership success.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900" i="1" dirty="0">
                <a:solidFill>
                  <a:schemeClr val="bg1">
                    <a:lumMod val="50000"/>
                  </a:schemeClr>
                </a:solidFill>
              </a:rPr>
              <a:t>PNAS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, 116(6), pp. 2033-2038.</a:t>
            </a:r>
            <a:br>
              <a:rPr lang="en-GB" sz="1900" dirty="0"/>
            </a:br>
            <a:r>
              <a:rPr lang="en-GB" sz="1900" dirty="0">
                <a:hlinkClick r:id="rId4"/>
              </a:rPr>
              <a:t>https://www.pnas.org/cgi/doi/10.1073/pnas.1721438116</a:t>
            </a:r>
            <a:endParaRPr lang="en-GB" sz="1900" dirty="0"/>
          </a:p>
          <a:p>
            <a:pPr lvl="1"/>
            <a:endParaRPr lang="en-GB" sz="1900" dirty="0"/>
          </a:p>
          <a:p>
            <a:pPr lvl="1"/>
            <a:endParaRPr lang="en-SE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6F041-FE3C-8C6F-A900-D2C99717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000"/>
              <a:pPr>
                <a:spcAft>
                  <a:spcPts val="600"/>
                </a:spcAft>
              </a:pPr>
              <a:t>4</a:t>
            </a:fld>
            <a:endParaRPr lang="en-US" sz="1000"/>
          </a:p>
        </p:txBody>
      </p:sp>
      <p:pic>
        <p:nvPicPr>
          <p:cNvPr id="6" name="Picture 5" descr="Codes on papers">
            <a:extLst>
              <a:ext uri="{FF2B5EF4-FFF2-40B4-BE49-F238E27FC236}">
                <a16:creationId xmlns:a16="http://schemas.microsoft.com/office/drawing/2014/main" id="{5D0255B1-B238-1B50-1ECC-08C022B45B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01" r="30753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64927-A29F-142B-250B-4156D0A49D39}"/>
              </a:ext>
            </a:extLst>
          </p:cNvPr>
          <p:cNvSpPr txBox="1"/>
          <p:nvPr/>
        </p:nvSpPr>
        <p:spPr>
          <a:xfrm rot="481386">
            <a:off x="1664854" y="2335561"/>
            <a:ext cx="2446060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Read through these papers before Monday 8</a:t>
            </a:r>
            <a:r>
              <a:rPr lang="en-GB" baseline="30000" dirty="0"/>
              <a:t>th</a:t>
            </a:r>
            <a:r>
              <a:rPr lang="en-GB" dirty="0"/>
              <a:t> December!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30A34-803D-B83A-1F10-14886219FC31}"/>
              </a:ext>
            </a:extLst>
          </p:cNvPr>
          <p:cNvSpPr txBox="1"/>
          <p:nvPr/>
        </p:nvSpPr>
        <p:spPr>
          <a:xfrm>
            <a:off x="482859" y="3589759"/>
            <a:ext cx="3680520" cy="14773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Put special focus on their research design!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Research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and operationalization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Methods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D6017C-3561-D053-4936-FCFDA9CA85AF}"/>
              </a:ext>
            </a:extLst>
          </p:cNvPr>
          <p:cNvSpPr txBox="1"/>
          <p:nvPr/>
        </p:nvSpPr>
        <p:spPr>
          <a:xfrm rot="21413374">
            <a:off x="1272009" y="1383612"/>
            <a:ext cx="2446060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Available on the Winter CSS </a:t>
            </a:r>
            <a:r>
              <a:rPr lang="en-GB" dirty="0" err="1"/>
              <a:t>Github</a:t>
            </a:r>
            <a:r>
              <a:rPr lang="en-GB" dirty="0"/>
              <a:t>!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A9586-1A50-4181-B5D9-AE8438755CA2}"/>
              </a:ext>
            </a:extLst>
          </p:cNvPr>
          <p:cNvSpPr txBox="1"/>
          <p:nvPr/>
        </p:nvSpPr>
        <p:spPr>
          <a:xfrm>
            <a:off x="799188" y="5594442"/>
            <a:ext cx="333831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Special focus</a:t>
            </a:r>
          </a:p>
          <a:p>
            <a:pPr algn="ctr"/>
            <a:r>
              <a:rPr lang="en-GB" dirty="0"/>
              <a:t>One paper/student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769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Role-analysis and blockmodeling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7"/>
            <a:ext cx="5315189" cy="3753393"/>
          </a:xfrm>
        </p:spPr>
        <p:txBody>
          <a:bodyPr anchor="t">
            <a:normAutofit/>
          </a:bodyPr>
          <a:lstStyle/>
          <a:p>
            <a:r>
              <a:rPr lang="en-GB" sz="1600" dirty="0"/>
              <a:t>The four blocks that emerge in this hypothetical </a:t>
            </a:r>
            <a:r>
              <a:rPr lang="en-GB" sz="1600" dirty="0" err="1"/>
              <a:t>blockmodel</a:t>
            </a:r>
            <a:r>
              <a:rPr lang="en-GB" sz="1600" dirty="0"/>
              <a:t> represent three ideal blocks in blockmodeling:</a:t>
            </a:r>
            <a:endParaRPr lang="en-GB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27EEA-1637-81A0-8649-F479848F2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49" y="1767840"/>
            <a:ext cx="3051066" cy="1808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B16E2-4A36-50D2-4412-9440C5372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582" y="432351"/>
            <a:ext cx="1195787" cy="1195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0E0BCC-E985-9728-55D6-574CE42A1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84" y="4231234"/>
            <a:ext cx="3258931" cy="187245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8E2A26E-0B20-7DC3-A347-D4C7CDD37964}"/>
              </a:ext>
            </a:extLst>
          </p:cNvPr>
          <p:cNvSpPr/>
          <p:nvPr/>
        </p:nvSpPr>
        <p:spPr>
          <a:xfrm rot="5400000">
            <a:off x="9105346" y="3633747"/>
            <a:ext cx="413120" cy="57851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9076D0-12B3-5BCB-0048-FD12873CBE4B}"/>
              </a:ext>
            </a:extLst>
          </p:cNvPr>
          <p:cNvGrpSpPr/>
          <p:nvPr/>
        </p:nvGrpSpPr>
        <p:grpSpPr>
          <a:xfrm>
            <a:off x="1394921" y="3007606"/>
            <a:ext cx="4162721" cy="1505238"/>
            <a:chOff x="1394921" y="3007606"/>
            <a:chExt cx="4162721" cy="15052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4A9CCC-8A8E-4359-2E89-3A430AE3A542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921" y="3007606"/>
              <a:ext cx="1438910" cy="65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EF914C-7EE0-8D7B-3433-85A30054FCE0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921" y="3853079"/>
              <a:ext cx="1438910" cy="659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ECBDAC-63A4-9EE8-9470-3316547374F8}"/>
                </a:ext>
              </a:extLst>
            </p:cNvPr>
            <p:cNvSpPr txBox="1"/>
            <p:nvPr/>
          </p:nvSpPr>
          <p:spPr>
            <a:xfrm>
              <a:off x="2942374" y="3158793"/>
              <a:ext cx="2615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cs typeface="Georgia"/>
                </a:rPr>
                <a:t>The complete block (com)</a:t>
              </a:r>
              <a:endParaRPr lang="en-SE" dirty="0">
                <a:cs typeface="Georgi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04CBDE-F534-D30E-5AD9-07309E172432}"/>
                </a:ext>
              </a:extLst>
            </p:cNvPr>
            <p:cNvSpPr txBox="1"/>
            <p:nvPr/>
          </p:nvSpPr>
          <p:spPr>
            <a:xfrm>
              <a:off x="3001902" y="3998296"/>
              <a:ext cx="1978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cs typeface="Georgia"/>
                </a:rPr>
                <a:t>The null block (</a:t>
              </a:r>
              <a:r>
                <a:rPr lang="en-US" dirty="0" err="1">
                  <a:cs typeface="Georgia"/>
                </a:rPr>
                <a:t>nul</a:t>
              </a:r>
              <a:r>
                <a:rPr lang="en-US" dirty="0">
                  <a:cs typeface="Georgia"/>
                </a:rPr>
                <a:t>)</a:t>
              </a:r>
              <a:endParaRPr lang="en-SE" dirty="0">
                <a:cs typeface="Georgia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E69571-8830-E94F-34DD-CE865F4B532B}"/>
              </a:ext>
            </a:extLst>
          </p:cNvPr>
          <p:cNvGrpSpPr/>
          <p:nvPr/>
        </p:nvGrpSpPr>
        <p:grpSpPr>
          <a:xfrm>
            <a:off x="1394921" y="4802872"/>
            <a:ext cx="3907996" cy="659765"/>
            <a:chOff x="1394921" y="4802872"/>
            <a:chExt cx="3907996" cy="6597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715109-0744-E3EE-4B07-D607881BE531}"/>
                </a:ext>
              </a:extLst>
            </p:cNvPr>
            <p:cNvSpPr txBox="1"/>
            <p:nvPr/>
          </p:nvSpPr>
          <p:spPr>
            <a:xfrm>
              <a:off x="3001902" y="4948088"/>
              <a:ext cx="2301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cs typeface="Georgia"/>
                </a:rPr>
                <a:t>The regular block (reg)</a:t>
              </a:r>
              <a:endParaRPr lang="en-SE" dirty="0">
                <a:cs typeface="Georgia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0D2EE3-99F4-4FED-3128-5AA127654214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921" y="4802872"/>
              <a:ext cx="1438910" cy="659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72267C-7C5D-9A57-55D1-D6117A067F3A}"/>
              </a:ext>
            </a:extLst>
          </p:cNvPr>
          <p:cNvGrpSpPr/>
          <p:nvPr/>
        </p:nvGrpSpPr>
        <p:grpSpPr>
          <a:xfrm>
            <a:off x="434741" y="2686711"/>
            <a:ext cx="799759" cy="2226061"/>
            <a:chOff x="434741" y="2686711"/>
            <a:chExt cx="799759" cy="2226061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9A861EF-2BBD-203E-A6AA-ED73DD96A149}"/>
                </a:ext>
              </a:extLst>
            </p:cNvPr>
            <p:cNvSpPr/>
            <p:nvPr/>
          </p:nvSpPr>
          <p:spPr>
            <a:xfrm>
              <a:off x="1041995" y="3007606"/>
              <a:ext cx="192505" cy="156236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C53876-B804-94AD-FAD7-2D40F6676EBE}"/>
                </a:ext>
              </a:extLst>
            </p:cNvPr>
            <p:cNvSpPr txBox="1"/>
            <p:nvPr/>
          </p:nvSpPr>
          <p:spPr>
            <a:xfrm rot="16200000">
              <a:off x="-416680" y="3538132"/>
              <a:ext cx="2226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cs typeface="Georgia"/>
                </a:rPr>
                <a:t>Structural equivalence blockmodeling</a:t>
              </a:r>
              <a:endParaRPr lang="en-SE" sz="1400" dirty="0">
                <a:cs typeface="Georgia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E2AFDE-D061-6DFD-4232-CDB5E0B089F9}"/>
              </a:ext>
            </a:extLst>
          </p:cNvPr>
          <p:cNvGrpSpPr/>
          <p:nvPr/>
        </p:nvGrpSpPr>
        <p:grpSpPr>
          <a:xfrm>
            <a:off x="5695459" y="3645693"/>
            <a:ext cx="943143" cy="2226061"/>
            <a:chOff x="5695459" y="3645693"/>
            <a:chExt cx="943143" cy="2226061"/>
          </a:xfrm>
        </p:grpSpPr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3DF230CF-E3C5-E6AC-256C-646394D1BF22}"/>
                </a:ext>
              </a:extLst>
            </p:cNvPr>
            <p:cNvSpPr/>
            <p:nvPr/>
          </p:nvSpPr>
          <p:spPr>
            <a:xfrm flipH="1">
              <a:off x="5695459" y="3970647"/>
              <a:ext cx="342245" cy="156236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B3F4C9-F7FE-F631-0059-CAE38CE6418F}"/>
                </a:ext>
              </a:extLst>
            </p:cNvPr>
            <p:cNvSpPr txBox="1"/>
            <p:nvPr/>
          </p:nvSpPr>
          <p:spPr>
            <a:xfrm rot="5400000">
              <a:off x="5263961" y="4497114"/>
              <a:ext cx="2226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cs typeface="Georgia"/>
                </a:rPr>
                <a:t>Regular equivalence blockmodeling</a:t>
              </a:r>
              <a:endParaRPr lang="en-SE" sz="1400" dirty="0">
                <a:cs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21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0E0BCC-E985-9728-55D6-574CE42A1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84" y="1734625"/>
            <a:ext cx="3258931" cy="1872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Role-analysis and blockmodeling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7"/>
            <a:ext cx="5315189" cy="3753393"/>
          </a:xfrm>
        </p:spPr>
        <p:txBody>
          <a:bodyPr anchor="t">
            <a:normAutofit/>
          </a:bodyPr>
          <a:lstStyle/>
          <a:p>
            <a:r>
              <a:rPr lang="en-GB" sz="1600" dirty="0"/>
              <a:t>As each of these blocks perfectly match an ideal block type, we can ‘collapse’ the </a:t>
            </a:r>
            <a:r>
              <a:rPr lang="en-GB" sz="1600" dirty="0" err="1"/>
              <a:t>blockmodel</a:t>
            </a:r>
            <a:r>
              <a:rPr lang="en-GB" sz="1600" dirty="0"/>
              <a:t> into a so-called </a:t>
            </a:r>
            <a:r>
              <a:rPr lang="en-GB" sz="1600" dirty="0" err="1"/>
              <a:t>blockimage</a:t>
            </a:r>
            <a:r>
              <a:rPr lang="en-GB" sz="1600" dirty="0"/>
              <a:t> – or an image graph</a:t>
            </a:r>
          </a:p>
          <a:p>
            <a:r>
              <a:rPr lang="en-GB" sz="1600" dirty="0"/>
              <a:t>Nodes in the image graph now represent positions (i.e. subsets of equivalent actors)</a:t>
            </a:r>
          </a:p>
          <a:p>
            <a:r>
              <a:rPr lang="en-GB" sz="1600" dirty="0"/>
              <a:t>The </a:t>
            </a:r>
            <a:r>
              <a:rPr lang="en-GB" sz="1600" dirty="0" err="1"/>
              <a:t>blockimage</a:t>
            </a:r>
            <a:r>
              <a:rPr lang="en-GB" sz="1600" dirty="0"/>
              <a:t> and image graph thus captures the underlying anatomy of the network</a:t>
            </a:r>
          </a:p>
          <a:p>
            <a:r>
              <a:rPr lang="en-GB" sz="1600" dirty="0"/>
              <a:t>In this case, this corresponds to a core-periphery network</a:t>
            </a:r>
          </a:p>
          <a:p>
            <a:r>
              <a:rPr lang="en-GB" sz="1600" dirty="0"/>
              <a:t>Roles:</a:t>
            </a:r>
          </a:p>
          <a:p>
            <a:pPr lvl="1"/>
            <a:r>
              <a:rPr lang="en-GB" sz="1600" dirty="0"/>
              <a:t>Role of P1 is to be connected to others in P1, and having sporadic ties to and from P2</a:t>
            </a:r>
          </a:p>
          <a:p>
            <a:pPr lvl="1"/>
            <a:r>
              <a:rPr lang="en-GB" sz="1600" dirty="0"/>
              <a:t>Role of P2 is to have no ties to others in P2, and singular ties to P1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B16E2-4A36-50D2-4412-9440C5372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582" y="432351"/>
            <a:ext cx="1195787" cy="119578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8E2A26E-0B20-7DC3-A347-D4C7CDD37964}"/>
              </a:ext>
            </a:extLst>
          </p:cNvPr>
          <p:cNvSpPr/>
          <p:nvPr/>
        </p:nvSpPr>
        <p:spPr>
          <a:xfrm rot="5400000">
            <a:off x="9105346" y="4043051"/>
            <a:ext cx="413120" cy="57851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6DF30-E490-DD55-4702-04540DBA58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84"/>
          <a:stretch/>
        </p:blipFill>
        <p:spPr>
          <a:xfrm>
            <a:off x="8589424" y="4839686"/>
            <a:ext cx="2457653" cy="9959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185763-CF1B-7629-F093-DDC494C12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693" y="3713568"/>
            <a:ext cx="1716192" cy="108884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A1E75AC-1403-B0A1-7B61-8E2689F6EF77}"/>
              </a:ext>
            </a:extLst>
          </p:cNvPr>
          <p:cNvGrpSpPr/>
          <p:nvPr/>
        </p:nvGrpSpPr>
        <p:grpSpPr>
          <a:xfrm>
            <a:off x="6433377" y="5060776"/>
            <a:ext cx="1716192" cy="895947"/>
            <a:chOff x="3799803" y="4752966"/>
            <a:chExt cx="2186644" cy="114154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3DAA962-B3BA-6553-8110-5223FF606BCB}"/>
                </a:ext>
              </a:extLst>
            </p:cNvPr>
            <p:cNvGrpSpPr/>
            <p:nvPr/>
          </p:nvGrpSpPr>
          <p:grpSpPr>
            <a:xfrm>
              <a:off x="3799803" y="5135390"/>
              <a:ext cx="2186644" cy="759125"/>
              <a:chOff x="3799803" y="5256689"/>
              <a:chExt cx="2186644" cy="75912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E4AF5BD-E39B-789A-C250-D88379687D63}"/>
                  </a:ext>
                </a:extLst>
              </p:cNvPr>
              <p:cNvSpPr/>
              <p:nvPr/>
            </p:nvSpPr>
            <p:spPr>
              <a:xfrm>
                <a:off x="3799803" y="5256689"/>
                <a:ext cx="759124" cy="759124"/>
              </a:xfrm>
              <a:prstGeom prst="ellipse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P1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8713AC7-3B9A-26C1-3821-80B09DE5698F}"/>
                  </a:ext>
                </a:extLst>
              </p:cNvPr>
              <p:cNvSpPr/>
              <p:nvPr/>
            </p:nvSpPr>
            <p:spPr>
              <a:xfrm>
                <a:off x="5227323" y="5256690"/>
                <a:ext cx="759124" cy="759124"/>
              </a:xfrm>
              <a:prstGeom prst="ellipse">
                <a:avLst/>
              </a:prstGeom>
              <a:ln>
                <a:prstDash val="sysDot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/>
                  <a:t>P2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5AB327E-074A-3528-4B3A-BA5B0B045292}"/>
                  </a:ext>
                </a:extLst>
              </p:cNvPr>
              <p:cNvCxnSpPr>
                <a:cxnSpLocks/>
                <a:stCxn id="27" idx="2"/>
                <a:endCxn id="26" idx="6"/>
              </p:cNvCxnSpPr>
              <p:nvPr/>
            </p:nvCxnSpPr>
            <p:spPr>
              <a:xfrm flipH="1" flipV="1">
                <a:off x="4558927" y="5636251"/>
                <a:ext cx="668396" cy="1"/>
              </a:xfrm>
              <a:prstGeom prst="straightConnector1">
                <a:avLst/>
              </a:prstGeom>
              <a:ln>
                <a:prstDash val="dash"/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urved Connector 11">
                <a:extLst>
                  <a:ext uri="{FF2B5EF4-FFF2-40B4-BE49-F238E27FC236}">
                    <a16:creationId xmlns:a16="http://schemas.microsoft.com/office/drawing/2014/main" id="{B5047888-14C6-50ED-FFF7-7B0FC6B69724}"/>
                  </a:ext>
                </a:extLst>
              </p:cNvPr>
              <p:cNvCxnSpPr>
                <a:stCxn id="26" idx="1"/>
                <a:endCxn id="26" idx="0"/>
              </p:cNvCxnSpPr>
              <p:nvPr/>
            </p:nvCxnSpPr>
            <p:spPr>
              <a:xfrm rot="5400000" flipH="1" flipV="1">
                <a:off x="3989584" y="5178080"/>
                <a:ext cx="111171" cy="268391"/>
              </a:xfrm>
              <a:prstGeom prst="curvedConnector3">
                <a:avLst>
                  <a:gd name="adj1" fmla="val 305629"/>
                </a:avLst>
              </a:prstGeom>
              <a:ln w="190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A1747-AA27-A13E-0419-357411EC62EE}"/>
                </a:ext>
              </a:extLst>
            </p:cNvPr>
            <p:cNvSpPr txBox="1"/>
            <p:nvPr/>
          </p:nvSpPr>
          <p:spPr>
            <a:xfrm>
              <a:off x="4073757" y="4752966"/>
              <a:ext cx="1707852" cy="352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2060"/>
                  </a:solidFill>
                  <a:cs typeface="Georgia"/>
                </a:rPr>
                <a:t>Image graph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2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0E0BCC-E985-9728-55D6-574CE42A1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84" y="1734625"/>
            <a:ext cx="3258931" cy="1872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Role-analysis and blockmodeling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7"/>
            <a:ext cx="5439896" cy="37533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Why blockmodeling and role-analysis?</a:t>
            </a:r>
          </a:p>
          <a:p>
            <a:r>
              <a:rPr lang="en-GB" sz="1600" dirty="0"/>
              <a:t>A blockmodel reduces a complex network into its fundamental structure (functional anatomy)</a:t>
            </a:r>
          </a:p>
          <a:p>
            <a:r>
              <a:rPr lang="en-GB" sz="1600" dirty="0"/>
              <a:t>In the Galtung network, we (obviously) find an ideal core-periphery structure</a:t>
            </a:r>
          </a:p>
          <a:p>
            <a:r>
              <a:rPr lang="en-GB" sz="1600" dirty="0"/>
              <a:t>For a network many times the size, the same block image would appear</a:t>
            </a:r>
          </a:p>
          <a:p>
            <a:r>
              <a:rPr lang="en-GB" sz="1600" dirty="0"/>
              <a:t>Allows for comparing complex networks that might differ in size, context, distributions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B16E2-4A36-50D2-4412-9440C5372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582" y="432351"/>
            <a:ext cx="1195787" cy="119578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8E2A26E-0B20-7DC3-A347-D4C7CDD37964}"/>
              </a:ext>
            </a:extLst>
          </p:cNvPr>
          <p:cNvSpPr/>
          <p:nvPr/>
        </p:nvSpPr>
        <p:spPr>
          <a:xfrm rot="5400000">
            <a:off x="9105346" y="4043051"/>
            <a:ext cx="413120" cy="57851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6DF30-E490-DD55-4702-04540DBA58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84"/>
          <a:stretch/>
        </p:blipFill>
        <p:spPr>
          <a:xfrm>
            <a:off x="7979824" y="4592168"/>
            <a:ext cx="2457653" cy="9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/>
            </a:br>
            <a:r>
              <a:rPr lang="en-GB" sz="3600"/>
              <a:t>Role-analysis and blockmodeling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7"/>
            <a:ext cx="5315189" cy="4448803"/>
          </a:xfrm>
        </p:spPr>
        <p:txBody>
          <a:bodyPr anchor="t">
            <a:normAutofit/>
          </a:bodyPr>
          <a:lstStyle/>
          <a:p>
            <a:r>
              <a:rPr lang="en-GB" sz="1600" dirty="0"/>
              <a:t>Galtung example turned out to be a core-periphery structure</a:t>
            </a:r>
          </a:p>
          <a:p>
            <a:r>
              <a:rPr lang="en-GB" sz="1600" dirty="0"/>
              <a:t>There are a multitude of other possibilities</a:t>
            </a:r>
          </a:p>
          <a:p>
            <a:pPr lvl="1"/>
            <a:r>
              <a:rPr lang="en-GB" sz="1600" dirty="0"/>
              <a:t>Hierarchies</a:t>
            </a:r>
          </a:p>
          <a:p>
            <a:pPr lvl="1"/>
            <a:r>
              <a:rPr lang="en-GB" sz="1600" dirty="0"/>
              <a:t>Transitive structures</a:t>
            </a:r>
          </a:p>
          <a:p>
            <a:pPr lvl="1"/>
            <a:r>
              <a:rPr lang="en-GB" sz="1600" dirty="0"/>
              <a:t>Cohesive subgroups</a:t>
            </a:r>
          </a:p>
          <a:p>
            <a:pPr lvl="1"/>
            <a:r>
              <a:rPr lang="en-GB" sz="1600" dirty="0"/>
              <a:t>Something very specific</a:t>
            </a:r>
          </a:p>
          <a:p>
            <a:r>
              <a:rPr lang="en-GB" sz="1600" dirty="0"/>
              <a:t>An ideal community structure is a special case (one possible outcome) of blockmodeling</a:t>
            </a:r>
          </a:p>
          <a:p>
            <a:r>
              <a:rPr lang="en-GB" sz="1600" dirty="0"/>
              <a:t>So: NOT EXPLICITLY looking for community structure, OR core-periphery structure</a:t>
            </a:r>
          </a:p>
          <a:p>
            <a:pPr lvl="1"/>
            <a:r>
              <a:rPr lang="en-GB" sz="1600" dirty="0"/>
              <a:t>Rather: look for regularities in relational patterns</a:t>
            </a:r>
          </a:p>
          <a:p>
            <a:pPr lvl="1"/>
            <a:r>
              <a:rPr lang="en-GB" sz="1600" dirty="0"/>
              <a:t>…which COULD be a community structure, a core-periphery structure, or something different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2DD1880-B2BC-A042-5D78-D004CAB5E2AB}"/>
              </a:ext>
            </a:extLst>
          </p:cNvPr>
          <p:cNvGrpSpPr/>
          <p:nvPr/>
        </p:nvGrpSpPr>
        <p:grpSpPr>
          <a:xfrm>
            <a:off x="7267553" y="2884240"/>
            <a:ext cx="2717848" cy="1620887"/>
            <a:chOff x="8695759" y="4138274"/>
            <a:chExt cx="2717848" cy="16208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90134A-A577-870B-FB51-0DF038BD8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07"/>
            <a:stretch/>
          </p:blipFill>
          <p:spPr>
            <a:xfrm>
              <a:off x="8695759" y="4749545"/>
              <a:ext cx="2717848" cy="1009616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2CC218-3E4A-AE30-62DE-B7B6A73F86FF}"/>
                </a:ext>
              </a:extLst>
            </p:cNvPr>
            <p:cNvGrpSpPr/>
            <p:nvPr/>
          </p:nvGrpSpPr>
          <p:grpSpPr>
            <a:xfrm>
              <a:off x="9346821" y="4138274"/>
              <a:ext cx="1699091" cy="469341"/>
              <a:chOff x="9791330" y="4063610"/>
              <a:chExt cx="1699091" cy="46934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0D5290C-AE85-2386-AB09-903EF10B86E7}"/>
                  </a:ext>
                </a:extLst>
              </p:cNvPr>
              <p:cNvGrpSpPr/>
              <p:nvPr/>
            </p:nvGrpSpPr>
            <p:grpSpPr>
              <a:xfrm>
                <a:off x="9791330" y="4063611"/>
                <a:ext cx="458333" cy="458333"/>
                <a:chOff x="4334490" y="5099395"/>
                <a:chExt cx="458333" cy="458333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249BC40-2E3E-F55E-FA09-646C5AA7ED18}"/>
                    </a:ext>
                  </a:extLst>
                </p:cNvPr>
                <p:cNvSpPr/>
                <p:nvPr/>
              </p:nvSpPr>
              <p:spPr>
                <a:xfrm>
                  <a:off x="4334490" y="5099395"/>
                  <a:ext cx="458333" cy="458333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1050" dirty="0"/>
                    <a:t>P1</a:t>
                  </a:r>
                </a:p>
              </p:txBody>
            </p:sp>
            <p:cxnSp>
              <p:nvCxnSpPr>
                <p:cNvPr id="19" name="Curved Connector 11">
                  <a:extLst>
                    <a:ext uri="{FF2B5EF4-FFF2-40B4-BE49-F238E27FC236}">
                      <a16:creationId xmlns:a16="http://schemas.microsoft.com/office/drawing/2014/main" id="{87460A74-FEED-1630-CBDC-2726F965CCC1}"/>
                    </a:ext>
                  </a:extLst>
                </p:cNvPr>
                <p:cNvCxnSpPr>
                  <a:cxnSpLocks/>
                  <a:stCxn id="18" idx="1"/>
                  <a:endCxn id="18" idx="0"/>
                </p:cNvCxnSpPr>
                <p:nvPr/>
              </p:nvCxnSpPr>
              <p:spPr>
                <a:xfrm rot="5400000" flipH="1" flipV="1">
                  <a:off x="4449073" y="5051934"/>
                  <a:ext cx="67121" cy="162045"/>
                </a:xfrm>
                <a:prstGeom prst="curvedConnector3">
                  <a:avLst>
                    <a:gd name="adj1" fmla="val 390985"/>
                  </a:avLst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7583A77-5D9E-17A2-0869-44D9FBD35BCF}"/>
                  </a:ext>
                </a:extLst>
              </p:cNvPr>
              <p:cNvGrpSpPr/>
              <p:nvPr/>
            </p:nvGrpSpPr>
            <p:grpSpPr>
              <a:xfrm>
                <a:off x="10411709" y="4074618"/>
                <a:ext cx="458333" cy="458333"/>
                <a:chOff x="4334490" y="5099395"/>
                <a:chExt cx="458333" cy="458333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A102B56-54FA-3934-CBF6-18F7DB6C3CCF}"/>
                    </a:ext>
                  </a:extLst>
                </p:cNvPr>
                <p:cNvSpPr/>
                <p:nvPr/>
              </p:nvSpPr>
              <p:spPr>
                <a:xfrm>
                  <a:off x="4334490" y="5099395"/>
                  <a:ext cx="458333" cy="458333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1050" dirty="0"/>
                    <a:t>P2</a:t>
                  </a:r>
                </a:p>
              </p:txBody>
            </p:sp>
            <p:cxnSp>
              <p:nvCxnSpPr>
                <p:cNvPr id="17" name="Curved Connector 11">
                  <a:extLst>
                    <a:ext uri="{FF2B5EF4-FFF2-40B4-BE49-F238E27FC236}">
                      <a16:creationId xmlns:a16="http://schemas.microsoft.com/office/drawing/2014/main" id="{067A993F-5E9D-A326-36CA-2EFE52E4AE67}"/>
                    </a:ext>
                  </a:extLst>
                </p:cNvPr>
                <p:cNvCxnSpPr>
                  <a:cxnSpLocks/>
                  <a:stCxn id="14" idx="1"/>
                  <a:endCxn id="14" idx="0"/>
                </p:cNvCxnSpPr>
                <p:nvPr/>
              </p:nvCxnSpPr>
              <p:spPr>
                <a:xfrm rot="5400000" flipH="1" flipV="1">
                  <a:off x="4449073" y="5051934"/>
                  <a:ext cx="67121" cy="162045"/>
                </a:xfrm>
                <a:prstGeom prst="curvedConnector3">
                  <a:avLst>
                    <a:gd name="adj1" fmla="val 390985"/>
                  </a:avLst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ED8B7DB-540B-F3CE-6AE1-EDEE2EB20B1B}"/>
                  </a:ext>
                </a:extLst>
              </p:cNvPr>
              <p:cNvGrpSpPr/>
              <p:nvPr/>
            </p:nvGrpSpPr>
            <p:grpSpPr>
              <a:xfrm>
                <a:off x="11032088" y="4063610"/>
                <a:ext cx="458333" cy="458333"/>
                <a:chOff x="4334490" y="5099395"/>
                <a:chExt cx="458333" cy="458333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F6CC644-B9E0-8BC6-168C-6FF4CC4D3EED}"/>
                    </a:ext>
                  </a:extLst>
                </p:cNvPr>
                <p:cNvSpPr/>
                <p:nvPr/>
              </p:nvSpPr>
              <p:spPr>
                <a:xfrm>
                  <a:off x="4334490" y="5099395"/>
                  <a:ext cx="458333" cy="458333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1050" dirty="0"/>
                    <a:t>P3</a:t>
                  </a:r>
                </a:p>
              </p:txBody>
            </p:sp>
            <p:cxnSp>
              <p:nvCxnSpPr>
                <p:cNvPr id="13" name="Curved Connector 11">
                  <a:extLst>
                    <a:ext uri="{FF2B5EF4-FFF2-40B4-BE49-F238E27FC236}">
                      <a16:creationId xmlns:a16="http://schemas.microsoft.com/office/drawing/2014/main" id="{EFC63786-D869-A700-DF6E-C821D8618245}"/>
                    </a:ext>
                  </a:extLst>
                </p:cNvPr>
                <p:cNvCxnSpPr>
                  <a:cxnSpLocks/>
                  <a:stCxn id="12" idx="1"/>
                  <a:endCxn id="12" idx="0"/>
                </p:cNvCxnSpPr>
                <p:nvPr/>
              </p:nvCxnSpPr>
              <p:spPr>
                <a:xfrm rot="5400000" flipH="1" flipV="1">
                  <a:off x="4449073" y="5051934"/>
                  <a:ext cx="67121" cy="162045"/>
                </a:xfrm>
                <a:prstGeom prst="curvedConnector3">
                  <a:avLst>
                    <a:gd name="adj1" fmla="val 390985"/>
                  </a:avLst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1644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Types of equivalences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7"/>
            <a:ext cx="5315189" cy="37533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What is meant by equivalence in a network?</a:t>
            </a:r>
          </a:p>
          <a:p>
            <a:pPr marL="0" indent="0">
              <a:buNone/>
            </a:pPr>
            <a:r>
              <a:rPr lang="en-GB" sz="1600" dirty="0"/>
              <a:t>Different notions and usages exist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accent2">
                    <a:lumMod val="75000"/>
                  </a:schemeClr>
                </a:solidFill>
              </a:rPr>
              <a:t>Structural equivalence</a:t>
            </a:r>
          </a:p>
          <a:p>
            <a:r>
              <a:rPr lang="en-GB" sz="1600" dirty="0"/>
              <a:t>Two actors are structurally equivalent if they have identical sets of ties to the other actors</a:t>
            </a:r>
          </a:p>
          <a:p>
            <a:r>
              <a:rPr lang="en-GB" sz="1600" dirty="0"/>
              <a:t>Ideal blocks: complete and null blocks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800" b="1" dirty="0">
                <a:solidFill>
                  <a:schemeClr val="accent2">
                    <a:lumMod val="75000"/>
                  </a:schemeClr>
                </a:solidFill>
              </a:rPr>
              <a:t>Regular equivalence</a:t>
            </a:r>
          </a:p>
          <a:p>
            <a:r>
              <a:rPr lang="en-GB" sz="1600" dirty="0"/>
              <a:t>Two actors are regular equivalent if they have ties to actors that in turn are also regular equivalent (!)</a:t>
            </a:r>
          </a:p>
          <a:p>
            <a:r>
              <a:rPr lang="en-GB" sz="1600" dirty="0"/>
              <a:t>Ideal blocks: null and regular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5B3D717-8BB5-3882-99D7-33CEBC7B030D}"/>
              </a:ext>
            </a:extLst>
          </p:cNvPr>
          <p:cNvGrpSpPr/>
          <p:nvPr/>
        </p:nvGrpSpPr>
        <p:grpSpPr>
          <a:xfrm>
            <a:off x="8365538" y="1767840"/>
            <a:ext cx="1438910" cy="1409238"/>
            <a:chOff x="6907142" y="2262023"/>
            <a:chExt cx="1438910" cy="14092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19C35E-5E25-0762-5F74-3EA3BAD3BE4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142" y="2262023"/>
              <a:ext cx="1438910" cy="65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5104D7-7D05-5027-386B-45E06336450E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7142" y="3011496"/>
              <a:ext cx="1438910" cy="659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EA539-ADE7-87B4-2046-13E9A0F385C1}"/>
              </a:ext>
            </a:extLst>
          </p:cNvPr>
          <p:cNvGrpSpPr/>
          <p:nvPr/>
        </p:nvGrpSpPr>
        <p:grpSpPr>
          <a:xfrm>
            <a:off x="8365538" y="3904986"/>
            <a:ext cx="1458396" cy="1494327"/>
            <a:chOff x="9772262" y="4103500"/>
            <a:chExt cx="1458396" cy="14943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930D89-FAAF-81DC-80CF-43DD4FBB5F1B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2262" y="4938062"/>
              <a:ext cx="1438910" cy="65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03DD59E-8F91-BE1A-7711-D7674B475496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1748" y="4103500"/>
              <a:ext cx="1438910" cy="65976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7598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E5DA26-2570-F151-FB9E-079DF526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212713">
            <a:off x="4396783" y="3866369"/>
            <a:ext cx="2750525" cy="265973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Types of equivalences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7"/>
            <a:ext cx="5315189" cy="3753393"/>
          </a:xfrm>
        </p:spPr>
        <p:txBody>
          <a:bodyPr anchor="t">
            <a:normAutofit/>
          </a:bodyPr>
          <a:lstStyle/>
          <a:p>
            <a:r>
              <a:rPr lang="en-GB" sz="1600" dirty="0"/>
              <a:t>In the Galtung example, we managed to perfectly fit the network to ideal blocks – and on first attempt!</a:t>
            </a:r>
          </a:p>
          <a:p>
            <a:r>
              <a:rPr lang="en-GB" sz="1600" dirty="0"/>
              <a:t>Real-world networks are more messy</a:t>
            </a:r>
          </a:p>
          <a:p>
            <a:r>
              <a:rPr lang="en-GB" sz="1600" dirty="0"/>
              <a:t>Even our small example networks can be messy!</a:t>
            </a:r>
          </a:p>
          <a:p>
            <a:r>
              <a:rPr lang="en-GB" sz="1600" dirty="0"/>
              <a:t>The ambition with blockmodeling: find the best possible fit</a:t>
            </a:r>
          </a:p>
          <a:p>
            <a:r>
              <a:rPr lang="en-GB" sz="1600" dirty="0"/>
              <a:t>Two broad approaches for partitioning a network into equivalent positions</a:t>
            </a:r>
          </a:p>
          <a:p>
            <a:pPr lvl="1"/>
            <a:r>
              <a:rPr lang="en-GB" sz="1600" dirty="0"/>
              <a:t>Direct methods</a:t>
            </a:r>
          </a:p>
          <a:p>
            <a:pPr lvl="1"/>
            <a:r>
              <a:rPr lang="en-GB" sz="1600" dirty="0"/>
              <a:t>Indirect methods</a:t>
            </a:r>
          </a:p>
          <a:p>
            <a:pPr lvl="1"/>
            <a:r>
              <a:rPr lang="en-GB" sz="1600" dirty="0"/>
              <a:t>(And also hypothesis testing)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5" name="Picture 4" descr="A network of connected dots and lines&#10;&#10;Description automatically generated">
            <a:extLst>
              <a:ext uri="{FF2B5EF4-FFF2-40B4-BE49-F238E27FC236}">
                <a16:creationId xmlns:a16="http://schemas.microsoft.com/office/drawing/2014/main" id="{E11E7778-4C6D-B2DC-36C8-F4658F776C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5" b="4"/>
          <a:stretch/>
        </p:blipFill>
        <p:spPr>
          <a:xfrm rot="542382">
            <a:off x="7283636" y="2284029"/>
            <a:ext cx="3831527" cy="3714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96A181-4D18-3C01-FE21-928F85F1A8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7" t="5863" r="6099" b="10455"/>
          <a:stretch/>
        </p:blipFill>
        <p:spPr>
          <a:xfrm rot="21419482">
            <a:off x="7897349" y="1018279"/>
            <a:ext cx="1707728" cy="168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Direct blockmodeling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7"/>
            <a:ext cx="5315189" cy="3753393"/>
          </a:xfrm>
        </p:spPr>
        <p:txBody>
          <a:bodyPr anchor="t">
            <a:normAutofit/>
          </a:bodyPr>
          <a:lstStyle/>
          <a:p>
            <a:r>
              <a:rPr lang="en-GB" sz="1600" dirty="0"/>
              <a:t>Starts with a random starting partition for a specified number of positions</a:t>
            </a:r>
          </a:p>
          <a:p>
            <a:r>
              <a:rPr lang="en-GB" sz="1600" dirty="0"/>
              <a:t>Local optimization search algorithm to move/swap actors between positions</a:t>
            </a:r>
          </a:p>
          <a:p>
            <a:r>
              <a:rPr lang="en-GB" sz="1600" dirty="0"/>
              <a:t>Using goodness-of-fit (criteria) function to evaluate resulting </a:t>
            </a:r>
            <a:r>
              <a:rPr lang="en-GB" sz="1600" dirty="0" err="1"/>
              <a:t>blockmodels</a:t>
            </a:r>
            <a:endParaRPr lang="en-GB" sz="1600" dirty="0"/>
          </a:p>
          <a:p>
            <a:r>
              <a:rPr lang="en-GB" sz="1600" dirty="0"/>
              <a:t>Actual block image can be pre-specified (e.g. if explicitly searching for a core-periphery structure)</a:t>
            </a:r>
          </a:p>
          <a:p>
            <a:r>
              <a:rPr lang="en-GB" sz="1600" dirty="0"/>
              <a:t>Can also be flexible: then testing all available ideal blocks</a:t>
            </a:r>
          </a:p>
          <a:p>
            <a:r>
              <a:rPr lang="en-GB" sz="1600" dirty="0"/>
              <a:t>Typical goodness-of-fit measures</a:t>
            </a:r>
          </a:p>
          <a:p>
            <a:pPr lvl="1"/>
            <a:r>
              <a:rPr lang="en-GB" sz="1200" dirty="0"/>
              <a:t>Hamming distances (number of inconsistencies)</a:t>
            </a:r>
          </a:p>
          <a:p>
            <a:pPr lvl="1"/>
            <a:r>
              <a:rPr lang="en-GB" sz="1200" dirty="0"/>
              <a:t>(Weighted) correlation coefficients (also for valued networks)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23E01FB-46F4-7D6C-1093-0714ED061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7" t="41141" r="57333" b="9261"/>
          <a:stretch/>
        </p:blipFill>
        <p:spPr bwMode="auto">
          <a:xfrm>
            <a:off x="8187367" y="1500871"/>
            <a:ext cx="2509936" cy="230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E6B9793-72D1-1A87-48DA-97F3BBBF4B0B}"/>
              </a:ext>
            </a:extLst>
          </p:cNvPr>
          <p:cNvSpPr/>
          <p:nvPr/>
        </p:nvSpPr>
        <p:spPr>
          <a:xfrm rot="509595">
            <a:off x="7762720" y="2166949"/>
            <a:ext cx="581405" cy="288861"/>
          </a:xfrm>
          <a:custGeom>
            <a:avLst/>
            <a:gdLst>
              <a:gd name="connsiteX0" fmla="*/ 233326 w 251987"/>
              <a:gd name="connsiteY0" fmla="*/ 0 h 363894"/>
              <a:gd name="connsiteX1" fmla="*/ 60 w 251987"/>
              <a:gd name="connsiteY1" fmla="*/ 242596 h 363894"/>
              <a:gd name="connsiteX2" fmla="*/ 251987 w 251987"/>
              <a:gd name="connsiteY2" fmla="*/ 363894 h 363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987" h="363894">
                <a:moveTo>
                  <a:pt x="233326" y="0"/>
                </a:moveTo>
                <a:cubicBezTo>
                  <a:pt x="115138" y="90973"/>
                  <a:pt x="-3050" y="181947"/>
                  <a:pt x="60" y="242596"/>
                </a:cubicBezTo>
                <a:cubicBezTo>
                  <a:pt x="3170" y="303245"/>
                  <a:pt x="127578" y="333569"/>
                  <a:pt x="251987" y="363894"/>
                </a:cubicBezTo>
              </a:path>
            </a:pathLst>
          </a:custGeom>
          <a:ln>
            <a:headEnd type="arrow" w="lg" len="lg"/>
            <a:tailEnd type="arrow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C7DE82D-954E-8217-AAC7-82B97292F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1" t="41141" r="21575" b="17927"/>
          <a:stretch/>
        </p:blipFill>
        <p:spPr bwMode="auto">
          <a:xfrm>
            <a:off x="8362269" y="3819449"/>
            <a:ext cx="2708989" cy="189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7C0209-2731-FCE4-DD68-9D76F42BF0CB}"/>
              </a:ext>
            </a:extLst>
          </p:cNvPr>
          <p:cNvSpPr txBox="1"/>
          <p:nvPr/>
        </p:nvSpPr>
        <p:spPr>
          <a:xfrm>
            <a:off x="6096000" y="4875740"/>
            <a:ext cx="3135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7030A0"/>
                </a:solidFill>
                <a:cs typeface="Georgia"/>
              </a:rPr>
              <a:t>Advantage:</a:t>
            </a:r>
          </a:p>
          <a:p>
            <a:r>
              <a:rPr lang="en-GB" sz="1200" dirty="0">
                <a:cs typeface="Georgia"/>
              </a:rPr>
              <a:t>Deemed better</a:t>
            </a:r>
          </a:p>
          <a:p>
            <a:r>
              <a:rPr lang="en-GB" sz="1200" dirty="0">
                <a:cs typeface="Georgia"/>
              </a:rPr>
              <a:t>Allows for capturing complicated ideal blocks (generalized blockmodeling)</a:t>
            </a:r>
          </a:p>
          <a:p>
            <a:endParaRPr lang="en-GB" sz="1200" b="1" dirty="0">
              <a:solidFill>
                <a:srgbClr val="7030A0"/>
              </a:solidFill>
              <a:cs typeface="Georgia"/>
            </a:endParaRPr>
          </a:p>
          <a:p>
            <a:r>
              <a:rPr lang="en-GB" sz="1200" b="1" dirty="0">
                <a:solidFill>
                  <a:srgbClr val="7030A0"/>
                </a:solidFill>
                <a:cs typeface="Georgia"/>
              </a:rPr>
              <a:t>Disadvantage:</a:t>
            </a:r>
          </a:p>
          <a:p>
            <a:r>
              <a:rPr lang="en-GB" sz="1200" dirty="0">
                <a:cs typeface="Georgia"/>
              </a:rPr>
              <a:t>Computationally heavy</a:t>
            </a:r>
          </a:p>
          <a:p>
            <a:r>
              <a:rPr lang="en-GB" sz="1200" dirty="0">
                <a:cs typeface="Georgia"/>
              </a:rPr>
              <a:t>Potentially finding local minima</a:t>
            </a:r>
          </a:p>
        </p:txBody>
      </p:sp>
    </p:spTree>
    <p:extLst>
      <p:ext uri="{BB962C8B-B14F-4D97-AF65-F5344CB8AC3E}">
        <p14:creationId xmlns:p14="http://schemas.microsoft.com/office/powerpoint/2010/main" val="304262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7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Indirect blockmodeling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7"/>
            <a:ext cx="5315189" cy="3753393"/>
          </a:xfrm>
        </p:spPr>
        <p:txBody>
          <a:bodyPr anchor="t">
            <a:normAutofit/>
          </a:bodyPr>
          <a:lstStyle/>
          <a:p>
            <a:r>
              <a:rPr lang="en-GB" sz="1600" dirty="0"/>
              <a:t>Starts by calculating/determining a suitable indirect measure of equivalence</a:t>
            </a:r>
          </a:p>
          <a:p>
            <a:r>
              <a:rPr lang="en-GB" sz="1600" dirty="0"/>
              <a:t>Most often structural equivalence</a:t>
            </a:r>
          </a:p>
          <a:p>
            <a:r>
              <a:rPr lang="en-GB" sz="1600" dirty="0"/>
              <a:t>This results in a new (dis)similarity matrices indicating how structurally equivalent each pair of nodes is</a:t>
            </a:r>
          </a:p>
          <a:p>
            <a:r>
              <a:rPr lang="en-GB" sz="1600" dirty="0"/>
              <a:t>Apply hierarchical clustering</a:t>
            </a:r>
          </a:p>
          <a:p>
            <a:r>
              <a:rPr lang="en-GB" sz="1600" dirty="0"/>
              <a:t>Choose suitable number of positions</a:t>
            </a:r>
          </a:p>
          <a:p>
            <a:r>
              <a:rPr lang="en-GB" sz="1600" dirty="0"/>
              <a:t>Create and interpret </a:t>
            </a:r>
            <a:r>
              <a:rPr lang="en-GB" sz="1600" dirty="0" err="1"/>
              <a:t>blockmodel</a:t>
            </a:r>
            <a:endParaRPr lang="en-GB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24375-CF28-B714-DA42-CCA60EBC39C7}"/>
              </a:ext>
            </a:extLst>
          </p:cNvPr>
          <p:cNvSpPr txBox="1"/>
          <p:nvPr/>
        </p:nvSpPr>
        <p:spPr>
          <a:xfrm>
            <a:off x="4640104" y="4230247"/>
            <a:ext cx="29117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cs typeface="Georgia"/>
              </a:rPr>
              <a:t>Advantage:</a:t>
            </a:r>
          </a:p>
          <a:p>
            <a:r>
              <a:rPr lang="en-US" sz="1200" dirty="0">
                <a:solidFill>
                  <a:srgbClr val="002060"/>
                </a:solidFill>
                <a:cs typeface="Georgia"/>
              </a:rPr>
              <a:t>Works for large networks</a:t>
            </a:r>
          </a:p>
          <a:p>
            <a:r>
              <a:rPr lang="en-US" sz="1200" dirty="0">
                <a:solidFill>
                  <a:srgbClr val="002060"/>
                </a:solidFill>
                <a:cs typeface="Georgia"/>
              </a:rPr>
              <a:t>Analytical, not computational</a:t>
            </a:r>
          </a:p>
          <a:p>
            <a:endParaRPr lang="en-US" sz="1200" dirty="0">
              <a:solidFill>
                <a:srgbClr val="002060"/>
              </a:solidFill>
              <a:cs typeface="Georgia"/>
            </a:endParaRPr>
          </a:p>
          <a:p>
            <a:r>
              <a:rPr lang="en-US" sz="1200" b="1" dirty="0">
                <a:solidFill>
                  <a:srgbClr val="7030A0"/>
                </a:solidFill>
                <a:cs typeface="Georgia"/>
              </a:rPr>
              <a:t>Disadvantage:</a:t>
            </a:r>
          </a:p>
          <a:p>
            <a:r>
              <a:rPr lang="en-US" sz="1200" dirty="0">
                <a:solidFill>
                  <a:srgbClr val="002060"/>
                </a:solidFill>
                <a:cs typeface="Georgia"/>
              </a:rPr>
              <a:t>Restricted to certain notions of equivalence</a:t>
            </a:r>
          </a:p>
          <a:p>
            <a:r>
              <a:rPr lang="en-US" sz="1200" dirty="0">
                <a:solidFill>
                  <a:srgbClr val="002060"/>
                </a:solidFill>
                <a:cs typeface="Georgia"/>
              </a:rPr>
              <a:t>Generalized blockmodeling: nope!</a:t>
            </a:r>
          </a:p>
          <a:p>
            <a:r>
              <a:rPr lang="en-US" sz="1200" dirty="0">
                <a:solidFill>
                  <a:srgbClr val="002060"/>
                </a:solidFill>
                <a:cs typeface="Georgia"/>
              </a:rPr>
              <a:t>Lots of choices in the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3CF7D-C255-B169-79AA-33620390F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454977" y="339397"/>
            <a:ext cx="2750525" cy="265973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F5F898-28BB-D8E7-7639-CB620F125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357" y="3212730"/>
            <a:ext cx="38671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Indirect structural equivalence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907177"/>
            <a:ext cx="5315189" cy="152182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Structural equivalence</a:t>
            </a:r>
          </a:p>
          <a:p>
            <a:r>
              <a:rPr lang="en-GB" sz="1600" dirty="0"/>
              <a:t>That two actors have the same relational patterns to the other actors</a:t>
            </a:r>
          </a:p>
          <a:p>
            <a:r>
              <a:rPr lang="en-GB" sz="1600" dirty="0"/>
              <a:t>Let’s pick two actors – Tom_2 and Frank_3 – and look at their respective rows and columns:</a:t>
            </a:r>
            <a:endParaRPr lang="en-GB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034848F-BE9A-4F64-E950-EA2C35ED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413" y="1767840"/>
            <a:ext cx="3867150" cy="31432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A71733E-7A30-125B-B372-3D5D899C8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42" y="3429000"/>
            <a:ext cx="3867150" cy="1809750"/>
          </a:xfrm>
          <a:prstGeom prst="rect">
            <a:avLst/>
          </a:prstGeom>
        </p:spPr>
      </p:pic>
      <p:sp>
        <p:nvSpPr>
          <p:cNvPr id="38" name="Content Placeholder 14">
            <a:extLst>
              <a:ext uri="{FF2B5EF4-FFF2-40B4-BE49-F238E27FC236}">
                <a16:creationId xmlns:a16="http://schemas.microsoft.com/office/drawing/2014/main" id="{1008B905-3888-5E0C-7BD6-E1085F46D1E2}"/>
              </a:ext>
            </a:extLst>
          </p:cNvPr>
          <p:cNvSpPr txBox="1">
            <a:spLocks/>
          </p:cNvSpPr>
          <p:nvPr/>
        </p:nvSpPr>
        <p:spPr>
          <a:xfrm>
            <a:off x="1144923" y="5373189"/>
            <a:ext cx="5315189" cy="827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Ignore self-ties</a:t>
            </a:r>
          </a:p>
          <a:p>
            <a:r>
              <a:rPr lang="en-GB" sz="1600" dirty="0"/>
              <a:t>Check for reciprocity (once)</a:t>
            </a:r>
          </a:p>
        </p:txBody>
      </p:sp>
      <p:sp>
        <p:nvSpPr>
          <p:cNvPr id="39" name="Content Placeholder 14">
            <a:extLst>
              <a:ext uri="{FF2B5EF4-FFF2-40B4-BE49-F238E27FC236}">
                <a16:creationId xmlns:a16="http://schemas.microsoft.com/office/drawing/2014/main" id="{45077859-12AE-53EB-2E87-99DF78206988}"/>
              </a:ext>
            </a:extLst>
          </p:cNvPr>
          <p:cNvSpPr txBox="1">
            <a:spLocks/>
          </p:cNvSpPr>
          <p:nvPr/>
        </p:nvSpPr>
        <p:spPr>
          <a:xfrm>
            <a:off x="6749218" y="5090161"/>
            <a:ext cx="4711262" cy="1023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Structural equivalence dissimilarity for Tom_2 and Frank_3 is 8</a:t>
            </a:r>
          </a:p>
          <a:p>
            <a:r>
              <a:rPr lang="en-GB" sz="1600" dirty="0"/>
              <a:t>Repeat for all pairs to create dissimilarity matrix</a:t>
            </a:r>
          </a:p>
          <a:p>
            <a:endParaRPr lang="en-GB" sz="16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A2FB0E6-74E8-376E-C26E-4C72BAAD3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37" y="4196307"/>
            <a:ext cx="6762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38" grpId="0"/>
      <p:bldP spid="3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Indirect structural equivalence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1535745"/>
            <a:ext cx="5038163" cy="1982518"/>
          </a:xfrm>
        </p:spPr>
        <p:txBody>
          <a:bodyPr anchor="t">
            <a:normAutofit/>
          </a:bodyPr>
          <a:lstStyle/>
          <a:p>
            <a:r>
              <a:rPr lang="en-GB" sz="1600" dirty="0"/>
              <a:t>Start off with actual network</a:t>
            </a:r>
          </a:p>
          <a:p>
            <a:r>
              <a:rPr lang="en-GB" sz="1600" dirty="0"/>
              <a:t>Calculate indirect measure of structural equivalence</a:t>
            </a:r>
          </a:p>
          <a:p>
            <a:pPr lvl="1"/>
            <a:r>
              <a:rPr lang="en-GB" sz="1400" dirty="0"/>
              <a:t>Here, using Hamming distance dissimilarity (number of inconsistencies)</a:t>
            </a:r>
          </a:p>
          <a:p>
            <a:r>
              <a:rPr lang="en-GB" sz="1600" dirty="0"/>
              <a:t>Apply clustering algorithm to identify structurally equivalent actors</a:t>
            </a:r>
          </a:p>
          <a:p>
            <a:pPr lvl="1"/>
            <a:r>
              <a:rPr lang="en-GB" sz="1400" dirty="0"/>
              <a:t>Here, using (unweighted) average-link clustering</a:t>
            </a:r>
          </a:p>
          <a:p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B0FAA-5E3D-938D-E208-0B191CFFF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97" y="3675283"/>
            <a:ext cx="2913089" cy="236778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43D41D-A7A7-9C93-0EBA-3AA08A52BF86}"/>
              </a:ext>
            </a:extLst>
          </p:cNvPr>
          <p:cNvGrpSpPr/>
          <p:nvPr/>
        </p:nvGrpSpPr>
        <p:grpSpPr>
          <a:xfrm>
            <a:off x="4139457" y="3695828"/>
            <a:ext cx="3326209" cy="2347237"/>
            <a:chOff x="4139457" y="3695828"/>
            <a:chExt cx="3326209" cy="23472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1FD8E6-F8DD-E5A6-4CB7-FF263D2E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2577" y="3695828"/>
              <a:ext cx="2913089" cy="2347237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249ABCC-04BD-F547-326D-E27F49F07C4F}"/>
                </a:ext>
              </a:extLst>
            </p:cNvPr>
            <p:cNvSpPr/>
            <p:nvPr/>
          </p:nvSpPr>
          <p:spPr>
            <a:xfrm>
              <a:off x="4139457" y="4743741"/>
              <a:ext cx="413120" cy="578515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E96735-140A-E56D-F053-5883A29CB5FC}"/>
              </a:ext>
            </a:extLst>
          </p:cNvPr>
          <p:cNvGrpSpPr/>
          <p:nvPr/>
        </p:nvGrpSpPr>
        <p:grpSpPr>
          <a:xfrm>
            <a:off x="7627473" y="4022933"/>
            <a:ext cx="3428130" cy="2020132"/>
            <a:chOff x="7627473" y="4022933"/>
            <a:chExt cx="3428130" cy="202013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135A271-2401-7E94-F376-5F3BD5A85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2514" y="4022933"/>
              <a:ext cx="2913089" cy="2020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E9A966E-C888-611F-A420-189865EAFAD8}"/>
                </a:ext>
              </a:extLst>
            </p:cNvPr>
            <p:cNvSpPr/>
            <p:nvPr/>
          </p:nvSpPr>
          <p:spPr>
            <a:xfrm>
              <a:off x="7627473" y="4743741"/>
              <a:ext cx="413120" cy="578515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37742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7AF7AAE-F497-20F3-0247-795D5A31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Paper assignments</a:t>
            </a:r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AE2CDD0B-A433-04DD-6F1C-B5B64BEF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823120"/>
            <a:ext cx="5536001" cy="5153007"/>
          </a:xfrm>
          <a:prstGeom prst="rect">
            <a:avLst/>
          </a:prstGeom>
        </p:spPr>
      </p:pic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F29C3C5-F2DD-3B77-49C5-A3758527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46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Indirect structural equivalence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174" y="2249556"/>
            <a:ext cx="5038163" cy="2542797"/>
          </a:xfrm>
        </p:spPr>
        <p:txBody>
          <a:bodyPr anchor="t">
            <a:noAutofit/>
          </a:bodyPr>
          <a:lstStyle/>
          <a:p>
            <a:r>
              <a:rPr lang="en-GB" sz="1600" dirty="0"/>
              <a:t>Examine dendrogram of hierarchical clustering (complete-link here)</a:t>
            </a:r>
          </a:p>
          <a:p>
            <a:r>
              <a:rPr lang="en-GB" sz="1600" dirty="0"/>
              <a:t>Identify suitable partition</a:t>
            </a:r>
          </a:p>
          <a:p>
            <a:pPr lvl="1"/>
            <a:r>
              <a:rPr lang="en-GB" sz="1600" dirty="0"/>
              <a:t>P1:</a:t>
            </a:r>
            <a:br>
              <a:rPr lang="en-GB" sz="1600" dirty="0"/>
            </a:br>
            <a:r>
              <a:rPr lang="en-GB" sz="1600" dirty="0"/>
              <a:t>Tom_2, Jeff_7, Jay_8, Sandy_9, Darrin_11</a:t>
            </a:r>
          </a:p>
          <a:p>
            <a:pPr lvl="1"/>
            <a:r>
              <a:rPr lang="en-GB" sz="1600" dirty="0"/>
              <a:t>P2: </a:t>
            </a:r>
            <a:br>
              <a:rPr lang="en-GB" sz="1600" dirty="0"/>
            </a:br>
            <a:r>
              <a:rPr lang="en-GB" sz="1600" dirty="0"/>
              <a:t>Ron_1, Frank_3, Boyd_4, Tim_5</a:t>
            </a:r>
          </a:p>
          <a:p>
            <a:pPr lvl="1"/>
            <a:r>
              <a:rPr lang="en-GB" sz="1600" dirty="0"/>
              <a:t>P3:</a:t>
            </a:r>
            <a:br>
              <a:rPr lang="en-GB" sz="1600" dirty="0"/>
            </a:br>
            <a:r>
              <a:rPr lang="en-GB" sz="1600" dirty="0"/>
              <a:t>John_6, Jerry_10, Ben_12, Arnie_13,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135A271-2401-7E94-F376-5F3BD5A8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97" y="2065646"/>
            <a:ext cx="3931992" cy="27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8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10324083" cy="1265820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</a:rPr>
              <a:t>Meso-level statistics:</a:t>
            </a:r>
            <a:br>
              <a:rPr lang="en-GB" sz="4800" dirty="0"/>
            </a:br>
            <a:r>
              <a:rPr lang="en-GB" sz="3600" dirty="0"/>
              <a:t>Indirect structural equivalence</a:t>
            </a:r>
            <a:endParaRPr lang="en-SE" sz="4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34" y="1935568"/>
            <a:ext cx="3566415" cy="2018123"/>
          </a:xfrm>
        </p:spPr>
        <p:txBody>
          <a:bodyPr anchor="t">
            <a:normAutofit/>
          </a:bodyPr>
          <a:lstStyle/>
          <a:p>
            <a:r>
              <a:rPr lang="en-GB" sz="1600" dirty="0"/>
              <a:t>Back to original matrix</a:t>
            </a:r>
          </a:p>
          <a:p>
            <a:r>
              <a:rPr lang="en-GB" sz="1600" dirty="0"/>
              <a:t>Sort according to identified partitions</a:t>
            </a:r>
          </a:p>
          <a:p>
            <a:r>
              <a:rPr lang="en-GB" sz="1600" dirty="0"/>
              <a:t>For binary </a:t>
            </a:r>
            <a:r>
              <a:rPr lang="en-GB" sz="1600" dirty="0" err="1"/>
              <a:t>blockmodels</a:t>
            </a:r>
            <a:r>
              <a:rPr lang="en-GB" sz="1600" dirty="0"/>
              <a:t>, calculating block densities can be useful</a:t>
            </a:r>
          </a:p>
          <a:p>
            <a:r>
              <a:rPr lang="en-GB" sz="1600" dirty="0"/>
              <a:t>Ideally, block densities should be close to 0 (null) or 1 (complete)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z="11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51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97D35-BDC2-5707-D5DF-A2AABB0E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096" y="669748"/>
            <a:ext cx="826301" cy="642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C60BB-D489-6342-2E0B-AA4EAED5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35" y="4011177"/>
            <a:ext cx="3077486" cy="2501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F2145-E855-1981-7224-177F058F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695" y="4014867"/>
            <a:ext cx="1257300" cy="819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D6FBE-BBBB-2CEA-7BBD-A4FFAC401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695" y="5258478"/>
            <a:ext cx="1257300" cy="819150"/>
          </a:xfrm>
          <a:prstGeom prst="rect">
            <a:avLst/>
          </a:prstGeom>
        </p:spPr>
      </p:pic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B26CAECD-93DD-C1DC-1514-0C8EE68538D9}"/>
              </a:ext>
            </a:extLst>
          </p:cNvPr>
          <p:cNvSpPr txBox="1">
            <a:spLocks/>
          </p:cNvSpPr>
          <p:nvPr/>
        </p:nvSpPr>
        <p:spPr>
          <a:xfrm>
            <a:off x="6722762" y="1767840"/>
            <a:ext cx="4195717" cy="20181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Not very “crisp” densities</a:t>
            </a:r>
          </a:p>
          <a:p>
            <a:r>
              <a:rPr lang="en-GB" sz="1600" dirty="0"/>
              <a:t>Community structure (com on diagonal)</a:t>
            </a:r>
          </a:p>
          <a:p>
            <a:r>
              <a:rPr lang="en-GB" sz="1600" dirty="0"/>
              <a:t>Inconsistencies: 27 (quite high)</a:t>
            </a:r>
          </a:p>
          <a:p>
            <a:pPr lvl="1"/>
            <a:r>
              <a:rPr lang="en-GB" sz="1400" dirty="0"/>
              <a:t>Which explains why we have uncertain densities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3AC8E3-2EBF-675F-3B0F-3EDD1FAA8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079" y="3846836"/>
            <a:ext cx="3262225" cy="26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2" grpId="0" uiExpand="1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3" y="741391"/>
            <a:ext cx="3397017" cy="1616203"/>
          </a:xfrm>
        </p:spPr>
        <p:txBody>
          <a:bodyPr anchor="b">
            <a:normAutofit/>
          </a:bodyPr>
          <a:lstStyle/>
          <a:p>
            <a:r>
              <a:rPr lang="en-GB" sz="3200"/>
              <a:t>Socnet.se</a:t>
            </a:r>
            <a:br>
              <a:rPr lang="en-GB" sz="3200"/>
            </a:br>
            <a:r>
              <a:rPr lang="en-GB" sz="3200"/>
              <a:t>Client for direct blockmodeling</a:t>
            </a:r>
            <a:endParaRPr lang="en-SE" sz="3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925B56-43C6-4A1E-DBC4-8D63F3D7D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5" r="4678" b="3"/>
          <a:stretch/>
        </p:blipFill>
        <p:spPr>
          <a:xfrm>
            <a:off x="884698" y="877413"/>
            <a:ext cx="6406903" cy="504309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697" y="5858828"/>
            <a:ext cx="6406903" cy="123363"/>
            <a:chOff x="7015162" y="5858828"/>
            <a:chExt cx="4300544" cy="12336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4" y="2533476"/>
            <a:ext cx="3405415" cy="3447832"/>
          </a:xfrm>
        </p:spPr>
        <p:txBody>
          <a:bodyPr anchor="t">
            <a:normAutofit lnSpcReduction="10000"/>
          </a:bodyPr>
          <a:lstStyle/>
          <a:p>
            <a:r>
              <a:rPr lang="en-GB" sz="1700" dirty="0"/>
              <a:t>A fast (compiled) CLI-based client for direct blockmodeling</a:t>
            </a:r>
          </a:p>
          <a:p>
            <a:r>
              <a:rPr lang="en-GB" sz="1700" dirty="0"/>
              <a:t>Version 1.4</a:t>
            </a:r>
          </a:p>
          <a:p>
            <a:r>
              <a:rPr lang="en-GB" sz="1700" dirty="0"/>
              <a:t>Goodness-of-fit functions:</a:t>
            </a:r>
          </a:p>
          <a:p>
            <a:pPr lvl="1"/>
            <a:r>
              <a:rPr lang="en-GB" sz="1700" dirty="0"/>
              <a:t>Hamming distances</a:t>
            </a:r>
          </a:p>
          <a:p>
            <a:pPr lvl="1"/>
            <a:r>
              <a:rPr lang="en-GB" sz="1700" dirty="0"/>
              <a:t>Weighted correlations</a:t>
            </a:r>
          </a:p>
          <a:p>
            <a:r>
              <a:rPr lang="en-GB" sz="1700" dirty="0"/>
              <a:t>Equivalences:</a:t>
            </a:r>
          </a:p>
          <a:p>
            <a:pPr lvl="1"/>
            <a:r>
              <a:rPr lang="en-GB" sz="1700" dirty="0"/>
              <a:t>Structural</a:t>
            </a:r>
          </a:p>
          <a:p>
            <a:pPr lvl="1"/>
            <a:r>
              <a:rPr lang="en-GB" sz="1700" dirty="0"/>
              <a:t>Regular</a:t>
            </a:r>
          </a:p>
          <a:p>
            <a:pPr lvl="1"/>
            <a:r>
              <a:rPr lang="en-GB" sz="1700" dirty="0"/>
              <a:t>Generalized</a:t>
            </a:r>
          </a:p>
          <a:p>
            <a:r>
              <a:rPr lang="en-GB" sz="1700" dirty="0"/>
              <a:t>Free-search or specified </a:t>
            </a:r>
            <a:r>
              <a:rPr lang="en-GB" sz="1700" dirty="0" err="1"/>
              <a:t>blockimage</a:t>
            </a:r>
            <a:endParaRPr lang="en-GB" sz="1700" dirty="0"/>
          </a:p>
          <a:p>
            <a:endParaRPr lang="en-GB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209D7E-53F8-EDF6-23E4-E4B6F075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534" y="3082785"/>
            <a:ext cx="5814564" cy="34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91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200" dirty="0"/>
              <a:t>Socnet.se</a:t>
            </a:r>
            <a:br>
              <a:rPr lang="en-GB" sz="3200" dirty="0"/>
            </a:br>
            <a:r>
              <a:rPr lang="en-GB" sz="3200" dirty="0"/>
              <a:t>Client for direct blockmodeling</a:t>
            </a:r>
            <a:endParaRPr lang="en-SE" sz="32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6703" cy="34281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700" dirty="0" err="1"/>
              <a:t>Socnet</a:t>
            </a:r>
            <a:r>
              <a:rPr lang="en-GB" sz="1700" dirty="0"/>
              <a:t> code to do direct blockmodeling of Little League TI data: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0E6A8-80D1-AAB6-C95C-2593777C873B}"/>
              </a:ext>
            </a:extLst>
          </p:cNvPr>
          <p:cNvSpPr txBox="1"/>
          <p:nvPr/>
        </p:nvSpPr>
        <p:spPr>
          <a:xfrm>
            <a:off x="838200" y="2234928"/>
            <a:ext cx="6032421" cy="34778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Set working directory to where your network files are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setwd</a:t>
            </a:r>
            <a:r>
              <a:rPr lang="en-US" sz="1100" dirty="0">
                <a:latin typeface="Consolas" panose="020B0609020204030204" pitchFamily="49" charset="0"/>
              </a:rPr>
              <a:t>(C:\Users\pekpi\Dropbox\work\Winter CSS school\data)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Load the matrix file (and rename it to </a:t>
            </a:r>
            <a:r>
              <a:rPr lang="en-US" sz="11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llti</a:t>
            </a: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loadmatrix</a:t>
            </a:r>
            <a:r>
              <a:rPr lang="en-US" sz="1100" dirty="0">
                <a:latin typeface="Consolas" panose="020B0609020204030204" pitchFamily="49" charset="0"/>
              </a:rPr>
              <a:t>(file=little_league_ti.txt, name=</a:t>
            </a:r>
            <a:r>
              <a:rPr lang="en-US" sz="1100" dirty="0" err="1">
                <a:latin typeface="Consolas" panose="020B0609020204030204" pitchFamily="49" charset="0"/>
              </a:rPr>
              <a:t>llti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Specify a non-specified 3-positional </a:t>
            </a:r>
            <a:r>
              <a:rPr lang="en-US" sz="11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blockimage</a:t>
            </a: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for structural equivalence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bi = </a:t>
            </a:r>
            <a:r>
              <a:rPr lang="en-US" sz="1100" dirty="0" err="1">
                <a:latin typeface="Consolas" panose="020B0609020204030204" pitchFamily="49" charset="0"/>
              </a:rPr>
              <a:t>blockimage</a:t>
            </a:r>
            <a:r>
              <a:rPr lang="en-US" sz="1100" dirty="0">
                <a:latin typeface="Consolas" panose="020B0609020204030204" pitchFamily="49" charset="0"/>
              </a:rPr>
              <a:t>(size=3, pattern=</a:t>
            </a:r>
            <a:r>
              <a:rPr lang="en-US" sz="1100" dirty="0" err="1">
                <a:latin typeface="Consolas" panose="020B0609020204030204" pitchFamily="49" charset="0"/>
              </a:rPr>
              <a:t>com;nul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Initialize the search engine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bminit</a:t>
            </a:r>
            <a:r>
              <a:rPr lang="en-US" sz="1100" dirty="0">
                <a:latin typeface="Consolas" panose="020B0609020204030204" pitchFamily="49" charset="0"/>
              </a:rPr>
              <a:t>(network=</a:t>
            </a:r>
            <a:r>
              <a:rPr lang="en-US" sz="1100" dirty="0" err="1">
                <a:latin typeface="Consolas" panose="020B0609020204030204" pitchFamily="49" charset="0"/>
              </a:rPr>
              <a:t>llti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blockimage</a:t>
            </a:r>
            <a:r>
              <a:rPr lang="en-US" sz="1100" dirty="0">
                <a:latin typeface="Consolas" panose="020B0609020204030204" pitchFamily="49" charset="0"/>
              </a:rPr>
              <a:t>=bi, </a:t>
            </a:r>
            <a:r>
              <a:rPr lang="en-US" sz="1100" dirty="0" err="1">
                <a:latin typeface="Consolas" panose="020B0609020204030204" pitchFamily="49" charset="0"/>
              </a:rPr>
              <a:t>searchtype</a:t>
            </a:r>
            <a:r>
              <a:rPr lang="en-US" sz="1100" dirty="0">
                <a:latin typeface="Consolas" panose="020B0609020204030204" pitchFamily="49" charset="0"/>
              </a:rPr>
              <a:t>=exhaustive, method=hamming)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Start search (can take a while)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bmstart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Explore solutions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structures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To view a </a:t>
            </a:r>
            <a:r>
              <a:rPr lang="en-US" sz="11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Blockmodel</a:t>
            </a: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(you should have 12), use: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bmview</a:t>
            </a:r>
            <a:r>
              <a:rPr lang="en-US" sz="1100" dirty="0">
                <a:latin typeface="Consolas" panose="020B0609020204030204" pitchFamily="49" charset="0"/>
              </a:rPr>
              <a:t>(bm_llti_bi_0)</a:t>
            </a:r>
            <a:endParaRPr lang="en-SE" sz="1100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F0E8C-615B-77DC-E8F2-591FDC58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709" y="1027906"/>
            <a:ext cx="3286584" cy="4553585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56B174C8-CDE7-2970-0E1B-6073F56167A2}"/>
              </a:ext>
            </a:extLst>
          </p:cNvPr>
          <p:cNvSpPr txBox="1">
            <a:spLocks/>
          </p:cNvSpPr>
          <p:nvPr/>
        </p:nvSpPr>
        <p:spPr>
          <a:xfrm rot="895372">
            <a:off x="4957585" y="5352886"/>
            <a:ext cx="3027760" cy="8528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/>
              <a:t>Notably, direct blockmodeling finds a better partition (lower goodness-of-fit)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F7E0785-7C99-5E9C-38D8-CF606FBCE611}"/>
              </a:ext>
            </a:extLst>
          </p:cNvPr>
          <p:cNvSpPr txBox="1">
            <a:spLocks/>
          </p:cNvSpPr>
          <p:nvPr/>
        </p:nvSpPr>
        <p:spPr>
          <a:xfrm>
            <a:off x="8610600" y="5718017"/>
            <a:ext cx="2385555" cy="6208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Actually finds </a:t>
            </a:r>
            <a:r>
              <a:rPr lang="en-GB" sz="1200" u="sng" dirty="0"/>
              <a:t>two</a:t>
            </a:r>
            <a:r>
              <a:rPr lang="en-GB" sz="1200" dirty="0"/>
              <a:t> equally optimal solutions (and several isomorphic solutions that are excluded)</a:t>
            </a:r>
          </a:p>
        </p:txBody>
      </p:sp>
    </p:spTree>
    <p:extLst>
      <p:ext uri="{BB962C8B-B14F-4D97-AF65-F5344CB8AC3E}">
        <p14:creationId xmlns:p14="http://schemas.microsoft.com/office/powerpoint/2010/main" val="10406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02D2-BC96-B939-90B7-8386CCF2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3200" dirty="0"/>
              <a:t>Socnet.se</a:t>
            </a:r>
            <a:br>
              <a:rPr lang="en-GB" sz="3200" dirty="0"/>
            </a:br>
            <a:r>
              <a:rPr lang="en-GB" sz="3200" dirty="0"/>
              <a:t>Client for direct blockmodeling</a:t>
            </a:r>
            <a:endParaRPr lang="en-SE" sz="32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6B806AD-2963-B989-AB20-41DFE4DB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6703" cy="682444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GB" sz="1700" dirty="0"/>
              <a:t>Instead of Hamming, we can use (weighted) correlations as </a:t>
            </a:r>
            <a:r>
              <a:rPr lang="en-GB" sz="1700" dirty="0" err="1"/>
              <a:t>GoF</a:t>
            </a:r>
            <a:endParaRPr lang="en-GB" sz="1700" dirty="0"/>
          </a:p>
          <a:p>
            <a:pPr marL="0" indent="0">
              <a:buNone/>
            </a:pPr>
            <a:r>
              <a:rPr lang="en-GB" sz="1700" dirty="0"/>
              <a:t>Then we can’t use ‘exhaustive’, but instead the ‘</a:t>
            </a:r>
            <a:r>
              <a:rPr lang="en-GB" sz="1700" dirty="0" err="1"/>
              <a:t>ljubljana</a:t>
            </a:r>
            <a:r>
              <a:rPr lang="en-GB" sz="1700" dirty="0"/>
              <a:t>’ local opt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2204B-DA6F-02E6-512C-7D13CE55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0E6A8-80D1-AAB6-C95C-2593777C873B}"/>
              </a:ext>
            </a:extLst>
          </p:cNvPr>
          <p:cNvSpPr txBox="1"/>
          <p:nvPr/>
        </p:nvSpPr>
        <p:spPr>
          <a:xfrm>
            <a:off x="838200" y="2574562"/>
            <a:ext cx="6032421" cy="34778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Set working directory to where your network files are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setwd</a:t>
            </a:r>
            <a:r>
              <a:rPr lang="en-US" sz="1100" dirty="0">
                <a:latin typeface="Consolas" panose="020B0609020204030204" pitchFamily="49" charset="0"/>
              </a:rPr>
              <a:t>(C:\Users\pekpi\Dropbox\work\Winter CSS school\data)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Load the matrix file (and rename it to </a:t>
            </a:r>
            <a:r>
              <a:rPr lang="en-US" sz="11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llti</a:t>
            </a: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loadmatrix</a:t>
            </a:r>
            <a:r>
              <a:rPr lang="en-US" sz="1100" dirty="0">
                <a:latin typeface="Consolas" panose="020B0609020204030204" pitchFamily="49" charset="0"/>
              </a:rPr>
              <a:t>(file=little_league_ti.txt, name=</a:t>
            </a:r>
            <a:r>
              <a:rPr lang="en-US" sz="1100" dirty="0" err="1">
                <a:latin typeface="Consolas" panose="020B0609020204030204" pitchFamily="49" charset="0"/>
              </a:rPr>
              <a:t>llti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Specify a non-specified 3-positional </a:t>
            </a:r>
            <a:r>
              <a:rPr lang="en-US" sz="11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blockimage</a:t>
            </a: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for structural equivalence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bi = </a:t>
            </a:r>
            <a:r>
              <a:rPr lang="en-US" sz="1100" dirty="0" err="1">
                <a:latin typeface="Consolas" panose="020B0609020204030204" pitchFamily="49" charset="0"/>
              </a:rPr>
              <a:t>blockimage</a:t>
            </a:r>
            <a:r>
              <a:rPr lang="en-US" sz="1100" dirty="0">
                <a:latin typeface="Consolas" panose="020B0609020204030204" pitchFamily="49" charset="0"/>
              </a:rPr>
              <a:t>(size=3, pattern=</a:t>
            </a:r>
            <a:r>
              <a:rPr lang="en-US" sz="1100" dirty="0" err="1">
                <a:latin typeface="Consolas" panose="020B0609020204030204" pitchFamily="49" charset="0"/>
              </a:rPr>
              <a:t>com;nul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Initialize the search engine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bminit</a:t>
            </a:r>
            <a:r>
              <a:rPr lang="en-US" sz="1100" dirty="0">
                <a:latin typeface="Consolas" panose="020B0609020204030204" pitchFamily="49" charset="0"/>
              </a:rPr>
              <a:t>(network=</a:t>
            </a:r>
            <a:r>
              <a:rPr lang="en-US" sz="1100" dirty="0" err="1">
                <a:latin typeface="Consolas" panose="020B0609020204030204" pitchFamily="49" charset="0"/>
              </a:rPr>
              <a:t>llti</a:t>
            </a:r>
            <a:r>
              <a:rPr lang="en-US" sz="1100" dirty="0">
                <a:latin typeface="Consolas" panose="020B0609020204030204" pitchFamily="49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</a:rPr>
              <a:t>blockimage</a:t>
            </a:r>
            <a:r>
              <a:rPr lang="en-US" sz="1100" dirty="0">
                <a:latin typeface="Consolas" panose="020B0609020204030204" pitchFamily="49" charset="0"/>
              </a:rPr>
              <a:t>=bi, </a:t>
            </a:r>
            <a:r>
              <a:rPr lang="en-US" sz="1100" dirty="0" err="1">
                <a:latin typeface="Consolas" panose="020B0609020204030204" pitchFamily="49" charset="0"/>
              </a:rPr>
              <a:t>searchtype</a:t>
            </a:r>
            <a:r>
              <a:rPr lang="en-US" sz="1100" dirty="0">
                <a:latin typeface="Consolas" panose="020B0609020204030204" pitchFamily="49" charset="0"/>
              </a:rPr>
              <a:t>=</a:t>
            </a:r>
            <a:r>
              <a:rPr lang="en-US" sz="1100" dirty="0" err="1">
                <a:latin typeface="Consolas" panose="020B0609020204030204" pitchFamily="49" charset="0"/>
              </a:rPr>
              <a:t>ljubljana</a:t>
            </a:r>
            <a:r>
              <a:rPr lang="en-US" sz="1100" dirty="0">
                <a:latin typeface="Consolas" panose="020B0609020204030204" pitchFamily="49" charset="0"/>
              </a:rPr>
              <a:t>, method=</a:t>
            </a:r>
            <a:r>
              <a:rPr lang="en-US" sz="1100" dirty="0" err="1">
                <a:latin typeface="Consolas" panose="020B0609020204030204" pitchFamily="49" charset="0"/>
              </a:rPr>
              <a:t>nordlund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Start search (can take a while with the ‘Nordlund’ option)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bmstart</a:t>
            </a:r>
            <a:r>
              <a:rPr lang="en-US" sz="1100" dirty="0">
                <a:latin typeface="Consolas" panose="020B0609020204030204" pitchFamily="49" charset="0"/>
              </a:rPr>
              <a:t>()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Explore solutions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structures</a:t>
            </a: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 To view the </a:t>
            </a:r>
            <a:r>
              <a:rPr lang="en-US" sz="11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Blockmodel</a:t>
            </a: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(you should only have one now), use:</a:t>
            </a:r>
          </a:p>
          <a:p>
            <a:r>
              <a:rPr lang="en-US" sz="1100" dirty="0" err="1">
                <a:latin typeface="Consolas" panose="020B0609020204030204" pitchFamily="49" charset="0"/>
              </a:rPr>
              <a:t>bmview</a:t>
            </a:r>
            <a:r>
              <a:rPr lang="en-US" sz="1100" dirty="0">
                <a:latin typeface="Consolas" panose="020B0609020204030204" pitchFamily="49" charset="0"/>
              </a:rPr>
              <a:t>(bm_llti_bi_94_0)</a:t>
            </a:r>
            <a:endParaRPr lang="en-SE" sz="1100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F0E8C-615B-77DC-E8F2-591FDC58A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5599" y="1027906"/>
            <a:ext cx="3256803" cy="4553585"/>
          </a:xfrm>
          <a:prstGeom prst="rect">
            <a:avLst/>
          </a:prstGeom>
        </p:spPr>
      </p:pic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AB0680AA-A5B6-2DC5-60EE-C711BB27E6F1}"/>
              </a:ext>
            </a:extLst>
          </p:cNvPr>
          <p:cNvSpPr txBox="1">
            <a:spLocks/>
          </p:cNvSpPr>
          <p:nvPr/>
        </p:nvSpPr>
        <p:spPr>
          <a:xfrm rot="809975">
            <a:off x="6202129" y="5696274"/>
            <a:ext cx="2385555" cy="6208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When using correlation coefficient, more likely to find singular optimal solution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C41DB67C-E8EB-BFE5-0134-454CC9AAA53C}"/>
              </a:ext>
            </a:extLst>
          </p:cNvPr>
          <p:cNvSpPr txBox="1">
            <a:spLocks/>
          </p:cNvSpPr>
          <p:nvPr/>
        </p:nvSpPr>
        <p:spPr>
          <a:xfrm>
            <a:off x="8913543" y="5734751"/>
            <a:ext cx="2385555" cy="6208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Arguably easier to compare and interpret the fit than an absolute number of deviations</a:t>
            </a:r>
          </a:p>
        </p:txBody>
      </p:sp>
    </p:spTree>
    <p:extLst>
      <p:ext uri="{BB962C8B-B14F-4D97-AF65-F5344CB8AC3E}">
        <p14:creationId xmlns:p14="http://schemas.microsoft.com/office/powerpoint/2010/main" val="49248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C8374-E890-0E3D-D00E-48EA5F0A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Socnet.se</a:t>
            </a:r>
            <a:endParaRPr lang="en-SE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A10399-5FC7-2E0B-403E-968CF601BE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39" b="5539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A77385-DA61-032D-FB91-6755CE80C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Console/terminal application written in C#/</a:t>
            </a:r>
            <a:r>
              <a:rPr lang="en-GB" dirty="0" err="1"/>
              <a:t>.Net</a:t>
            </a:r>
            <a:endParaRPr lang="en-GB" dirty="0"/>
          </a:p>
          <a:p>
            <a:r>
              <a:rPr lang="en-GB" dirty="0"/>
              <a:t>Download at</a:t>
            </a:r>
            <a:br>
              <a:rPr lang="en-GB" dirty="0"/>
            </a:br>
            <a:r>
              <a:rPr lang="en-GB" dirty="0">
                <a:hlinkClick r:id="rId3"/>
              </a:rPr>
              <a:t>https://socnet.se/?page=download</a:t>
            </a:r>
            <a:endParaRPr lang="en-GB" dirty="0"/>
          </a:p>
          <a:p>
            <a:r>
              <a:rPr lang="en-GB" dirty="0"/>
              <a:t>Code-signed executable/binaries for Win, Linux, MacOS (setup.exe for Windows)</a:t>
            </a:r>
          </a:p>
          <a:p>
            <a:r>
              <a:rPr lang="en-GB" dirty="0"/>
              <a:t>Although codesigned, could give warning when </a:t>
            </a:r>
            <a:r>
              <a:rPr lang="en-GB" dirty="0" err="1"/>
              <a:t>DL:ing</a:t>
            </a:r>
            <a:r>
              <a:rPr lang="en-GB" dirty="0"/>
              <a:t> on Chrome (though not Edge)</a:t>
            </a:r>
          </a:p>
          <a:p>
            <a:r>
              <a:rPr lang="en-GB" dirty="0"/>
              <a:t>Full documentation at</a:t>
            </a:r>
            <a:br>
              <a:rPr lang="en-GB" dirty="0"/>
            </a:br>
            <a:r>
              <a:rPr lang="en-GB" dirty="0">
                <a:hlinkClick r:id="rId4"/>
              </a:rPr>
              <a:t>https://socnet.se/?page=docs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21DD-307C-4984-38A3-96B64205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37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ägare med lösning på hylla i labb">
            <a:extLst>
              <a:ext uri="{FF2B5EF4-FFF2-40B4-BE49-F238E27FC236}">
                <a16:creationId xmlns:a16="http://schemas.microsoft.com/office/drawing/2014/main" id="{FB739CAD-9535-DE1A-6D59-68491BE7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82D0300-3D0D-E460-559B-E778CF65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Afternoon lab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97E0021B-30F3-6D43-BB35-EFFC613AC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C0CD32-A6C8-4BA5-B3DF-D8325E32CAA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08922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DAEAA1F-D2FF-65A0-4112-140A3606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sv-SE" sz="5400"/>
              <a:t>Lab (13-16ish)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1FE9590-1B11-614E-BCE6-4273E8662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sv-SE" sz="2000"/>
              <a:t>Working with a bunch of classical datasets</a:t>
            </a:r>
          </a:p>
          <a:p>
            <a:pPr lvl="1"/>
            <a:r>
              <a:rPr lang="sv-SE" sz="2000"/>
              <a:t>Baker citation, EIES (t1, t2), Galtung, Hlebec notesharing, Knoke, Little league, Zachary karate club</a:t>
            </a:r>
          </a:p>
          <a:p>
            <a:pPr lvl="1"/>
            <a:r>
              <a:rPr lang="sv-SE" sz="2000"/>
              <a:t>Binary and valued, directional and symmetric</a:t>
            </a:r>
          </a:p>
          <a:p>
            <a:pPr lvl="1"/>
            <a:r>
              <a:rPr lang="sv-SE" sz="2000"/>
              <a:t>Single-layer</a:t>
            </a:r>
          </a:p>
          <a:p>
            <a:pPr lvl="1"/>
            <a:r>
              <a:rPr lang="sv-SE" sz="2000"/>
              <a:t>S50 data (Snijders’ Teenage Friends and Lifestyle Study data)</a:t>
            </a:r>
            <a:br>
              <a:rPr lang="sv-SE" sz="2000"/>
            </a:br>
            <a:r>
              <a:rPr lang="sv-SE" sz="2000">
                <a:hlinkClick r:id="rId2"/>
              </a:rPr>
              <a:t>https://www.stats.ox.ac.uk/~snijders/siena/s50_data.htm</a:t>
            </a:r>
            <a:endParaRPr lang="sv-SE" sz="2000"/>
          </a:p>
          <a:p>
            <a:r>
              <a:rPr lang="sv-SE" sz="2000"/>
              <a:t>R scripts</a:t>
            </a:r>
          </a:p>
          <a:p>
            <a:pPr lvl="1"/>
            <a:r>
              <a:rPr lang="sv-SE" sz="2000"/>
              <a:t>Lab_day_1.Rmd – exploring (also random graphs)</a:t>
            </a:r>
          </a:p>
          <a:p>
            <a:pPr lvl="1"/>
            <a:r>
              <a:rPr lang="sv-SE" sz="2000"/>
              <a:t>Cohesive_subgroups, assortativity (EIES), rewiring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127EC61-3A8F-0466-82D6-D3709012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82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E6343-10D8-7510-4F7E-5A9C44ED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5">
            <a:extLst>
              <a:ext uri="{FF2B5EF4-FFF2-40B4-BE49-F238E27FC236}">
                <a16:creationId xmlns:a16="http://schemas.microsoft.com/office/drawing/2014/main" id="{F5A5F1D7-F0D0-4687-9BD3-CA6A0714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2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2E212C-9F52-E739-E52D-5AABDBAC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sv-SE" sz="3600"/>
              <a:t>Lab (13-16ish)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BFD6897-37E2-41EF-FE98-2ACA6387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sv-SE" sz="1800"/>
              <a:t>Socnet.se</a:t>
            </a:r>
          </a:p>
          <a:p>
            <a:pPr lvl="1"/>
            <a:r>
              <a:rPr lang="sv-SE" sz="1800"/>
              <a:t>Command-line interface (CLI) console application</a:t>
            </a:r>
          </a:p>
          <a:p>
            <a:pPr lvl="1"/>
            <a:r>
              <a:rPr lang="sv-SE" sz="1800"/>
              <a:t>Download and install from</a:t>
            </a:r>
            <a:br>
              <a:rPr lang="sv-SE" sz="1800"/>
            </a:br>
            <a:r>
              <a:rPr lang="sv-SE" sz="1800">
                <a:hlinkClick r:id="rId2"/>
              </a:rPr>
              <a:t>https://socnet.se/</a:t>
            </a:r>
            <a:endParaRPr lang="sv-SE" sz="1800"/>
          </a:p>
          <a:p>
            <a:pPr lvl="1"/>
            <a:endParaRPr lang="sv-SE" sz="1800"/>
          </a:p>
          <a:p>
            <a:pPr lvl="1"/>
            <a:r>
              <a:rPr lang="sv-SE" sz="1800"/>
              <a:t>Script file:</a:t>
            </a:r>
            <a:br>
              <a:rPr lang="sv-SE" sz="1800"/>
            </a:br>
            <a:r>
              <a:rPr lang="sv-SE" sz="1800"/>
              <a:t>socnet_script.txt</a:t>
            </a:r>
          </a:p>
          <a:p>
            <a:pPr lvl="1"/>
            <a:endParaRPr lang="sv-SE" sz="1800"/>
          </a:p>
          <a:p>
            <a:pPr lvl="1"/>
            <a:r>
              <a:rPr lang="sv-SE" sz="1800"/>
              <a:t>Copy and paste (non-commented) commands into Socnet.se client</a:t>
            </a:r>
          </a:p>
        </p:txBody>
      </p:sp>
      <p:pic>
        <p:nvPicPr>
          <p:cNvPr id="8" name="Bildobjekt 7" descr="En bild som visar text, elektronik, skärmbild, programvara&#10;&#10;AI-genererat innehåll kan vara felaktigt.">
            <a:extLst>
              <a:ext uri="{FF2B5EF4-FFF2-40B4-BE49-F238E27FC236}">
                <a16:creationId xmlns:a16="http://schemas.microsoft.com/office/drawing/2014/main" id="{DB521BA8-1957-DC32-CD77-8670E02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52" b="4"/>
          <a:stretch>
            <a:fillRect/>
          </a:stretch>
        </p:blipFill>
        <p:spPr>
          <a:xfrm>
            <a:off x="6788383" y="613148"/>
            <a:ext cx="4565417" cy="2679192"/>
          </a:xfrm>
          <a:prstGeom prst="rect">
            <a:avLst/>
          </a:prstGeom>
        </p:spPr>
      </p:pic>
      <p:pic>
        <p:nvPicPr>
          <p:cNvPr id="6" name="Bildobjekt 5" descr="En bild som visar text, elektronik, skärmbild, nummer&#10;&#10;AI-genererat innehåll kan vara felaktigt.">
            <a:extLst>
              <a:ext uri="{FF2B5EF4-FFF2-40B4-BE49-F238E27FC236}">
                <a16:creationId xmlns:a16="http://schemas.microsoft.com/office/drawing/2014/main" id="{2E9DB6F4-5B9B-225B-DCFC-8F5370BFA3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46" r="4" b="15776"/>
          <a:stretch>
            <a:fillRect/>
          </a:stretch>
        </p:blipFill>
        <p:spPr>
          <a:xfrm>
            <a:off x="6788383" y="3528753"/>
            <a:ext cx="4565417" cy="267919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2C3F81B-8EBC-ED7B-3E73-6AC6CFA3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3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7E08-7194-0E69-0011-64F6AAC2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/>
              <a:t>Aim and Purpose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460DA-3800-D7E0-6283-21C1724FC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GB" sz="1700" dirty="0"/>
              <a:t>Introduction to network thinking</a:t>
            </a:r>
          </a:p>
          <a:p>
            <a:r>
              <a:rPr lang="en-GB" sz="1700" dirty="0"/>
              <a:t>Get gears running</a:t>
            </a:r>
          </a:p>
          <a:p>
            <a:pPr lvl="1"/>
            <a:r>
              <a:rPr lang="en-GB" sz="1700" dirty="0"/>
              <a:t>Seeing networks</a:t>
            </a:r>
          </a:p>
          <a:p>
            <a:pPr lvl="1"/>
            <a:r>
              <a:rPr lang="en-GB" sz="1700" dirty="0"/>
              <a:t>Foundational tools/starters</a:t>
            </a:r>
          </a:p>
          <a:p>
            <a:pPr lvl="1"/>
            <a:r>
              <a:rPr lang="en-GB" sz="1700" dirty="0"/>
              <a:t>Pave the way forward (RQs, more advanced methods)</a:t>
            </a:r>
          </a:p>
          <a:p>
            <a:r>
              <a:rPr lang="en-GB" sz="1700" dirty="0"/>
              <a:t>Limitations</a:t>
            </a:r>
          </a:p>
          <a:p>
            <a:pPr lvl="1"/>
            <a:r>
              <a:rPr lang="en-GB" sz="1700" dirty="0"/>
              <a:t>Only 2 days</a:t>
            </a:r>
          </a:p>
          <a:p>
            <a:pPr lvl="1"/>
            <a:r>
              <a:rPr lang="en-GB" sz="1700" dirty="0"/>
              <a:t>First principles assumed</a:t>
            </a:r>
          </a:p>
          <a:p>
            <a:pPr lvl="1"/>
            <a:r>
              <a:rPr lang="en-GB" sz="1700" dirty="0"/>
              <a:t>More structural (less attributional)</a:t>
            </a:r>
          </a:p>
          <a:p>
            <a:pPr lvl="1"/>
            <a:r>
              <a:rPr lang="en-GB" sz="1700" dirty="0"/>
              <a:t>Much more in the SNA toolbox</a:t>
            </a:r>
          </a:p>
          <a:p>
            <a:endParaRPr lang="en-SE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3AD0B-D151-1B80-82E9-D46A43B1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D7062264-0E55-6702-3E97-E5059289E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0" r="-1" b="-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C98BA-D635-77D6-3860-1544DEB80717}"/>
              </a:ext>
            </a:extLst>
          </p:cNvPr>
          <p:cNvSpPr txBox="1"/>
          <p:nvPr/>
        </p:nvSpPr>
        <p:spPr>
          <a:xfrm rot="21114601">
            <a:off x="4999527" y="4584875"/>
            <a:ext cx="2446060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Some repetition and recognition from CSS Summer school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5378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BA086-78AC-8E7A-6207-BC634599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93209-1461-E1C9-B37E-1D873F0E1CCD}"/>
              </a:ext>
            </a:extLst>
          </p:cNvPr>
          <p:cNvSpPr txBox="1"/>
          <p:nvPr/>
        </p:nvSpPr>
        <p:spPr>
          <a:xfrm>
            <a:off x="434270" y="466094"/>
            <a:ext cx="5623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70C0"/>
                </a:solidFill>
              </a:rPr>
              <a:t>Relational vs attributional data</a:t>
            </a:r>
            <a:endParaRPr lang="en-SE" sz="2800" b="1" dirty="0">
              <a:solidFill>
                <a:srgbClr val="0070C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F47F25-BFB2-05E9-BF31-F5433527EA32}"/>
              </a:ext>
            </a:extLst>
          </p:cNvPr>
          <p:cNvGrpSpPr/>
          <p:nvPr/>
        </p:nvGrpSpPr>
        <p:grpSpPr>
          <a:xfrm>
            <a:off x="1156032" y="2588133"/>
            <a:ext cx="4820303" cy="3427559"/>
            <a:chOff x="1156032" y="2588133"/>
            <a:chExt cx="4820303" cy="34275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594DA12-1A91-86A6-D158-55BE47F980F7}"/>
                </a:ext>
              </a:extLst>
            </p:cNvPr>
            <p:cNvCxnSpPr/>
            <p:nvPr/>
          </p:nvCxnSpPr>
          <p:spPr>
            <a:xfrm flipV="1">
              <a:off x="1171385" y="2874607"/>
              <a:ext cx="809634" cy="1373137"/>
            </a:xfrm>
            <a:prstGeom prst="line">
              <a:avLst/>
            </a:prstGeom>
            <a:ln w="63500">
              <a:solidFill>
                <a:schemeClr val="accent1">
                  <a:alpha val="7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951E5B-224F-0F68-1703-C1A0437718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1019" y="2874607"/>
              <a:ext cx="1803530" cy="1450079"/>
            </a:xfrm>
            <a:prstGeom prst="line">
              <a:avLst/>
            </a:prstGeom>
            <a:ln w="63500">
              <a:solidFill>
                <a:schemeClr val="accent1">
                  <a:alpha val="7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A9BA7E2-F638-4A61-FB71-51C023C86D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6032" y="4247744"/>
              <a:ext cx="2590655" cy="60533"/>
            </a:xfrm>
            <a:prstGeom prst="line">
              <a:avLst/>
            </a:prstGeom>
            <a:ln w="63500">
              <a:solidFill>
                <a:schemeClr val="accent1">
                  <a:alpha val="7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2142A6-4900-C0A4-DBD1-72CDAD6ABDA9}"/>
                </a:ext>
              </a:extLst>
            </p:cNvPr>
            <p:cNvCxnSpPr>
              <a:cxnSpLocks/>
            </p:cNvCxnSpPr>
            <p:nvPr/>
          </p:nvCxnSpPr>
          <p:spPr>
            <a:xfrm>
              <a:off x="1981019" y="2886330"/>
              <a:ext cx="135548" cy="3129362"/>
            </a:xfrm>
            <a:prstGeom prst="line">
              <a:avLst/>
            </a:prstGeom>
            <a:ln w="63500">
              <a:solidFill>
                <a:schemeClr val="accent1">
                  <a:alpha val="7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03A6EA-6E6A-9F80-AA2B-4C8DDD5E99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1312" y="4315858"/>
              <a:ext cx="1667746" cy="1699834"/>
            </a:xfrm>
            <a:prstGeom prst="line">
              <a:avLst/>
            </a:prstGeom>
            <a:ln w="63500">
              <a:solidFill>
                <a:schemeClr val="accent1">
                  <a:alpha val="7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7E931C8-BE2E-3562-9590-363E65912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6687" y="2633680"/>
              <a:ext cx="1251243" cy="1682178"/>
            </a:xfrm>
            <a:prstGeom prst="line">
              <a:avLst/>
            </a:prstGeom>
            <a:ln w="63500">
              <a:solidFill>
                <a:schemeClr val="accent1">
                  <a:alpha val="7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356CAA4-8A26-F2C7-0106-36B5F8A580F3}"/>
                </a:ext>
              </a:extLst>
            </p:cNvPr>
            <p:cNvCxnSpPr>
              <a:cxnSpLocks/>
            </p:cNvCxnSpPr>
            <p:nvPr/>
          </p:nvCxnSpPr>
          <p:spPr>
            <a:xfrm>
              <a:off x="5022597" y="2588133"/>
              <a:ext cx="953738" cy="1432058"/>
            </a:xfrm>
            <a:prstGeom prst="line">
              <a:avLst/>
            </a:prstGeom>
            <a:ln w="63500">
              <a:solidFill>
                <a:schemeClr val="accent1">
                  <a:alpha val="7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9A3A0-927E-1F4D-2908-4C0C0D76A5B9}"/>
              </a:ext>
            </a:extLst>
          </p:cNvPr>
          <p:cNvGrpSpPr/>
          <p:nvPr/>
        </p:nvGrpSpPr>
        <p:grpSpPr>
          <a:xfrm>
            <a:off x="911743" y="2064913"/>
            <a:ext cx="6424215" cy="4473999"/>
            <a:chOff x="911743" y="2064913"/>
            <a:chExt cx="6424215" cy="44739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F10B3D4-1EB2-49D1-4530-71AEC3251B70}"/>
                </a:ext>
              </a:extLst>
            </p:cNvPr>
            <p:cNvGrpSpPr/>
            <p:nvPr/>
          </p:nvGrpSpPr>
          <p:grpSpPr>
            <a:xfrm>
              <a:off x="1735582" y="2351387"/>
              <a:ext cx="1543924" cy="1046440"/>
              <a:chOff x="1727201" y="2087537"/>
              <a:chExt cx="2251829" cy="1526244"/>
            </a:xfrm>
          </p:grpSpPr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F3B26451-FFA0-63DB-BE8D-48CA1FD9E4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9" t="28541" r="55694" b="18010"/>
              <a:stretch/>
            </p:blipFill>
            <p:spPr bwMode="auto">
              <a:xfrm>
                <a:off x="1727201" y="2374168"/>
                <a:ext cx="757381" cy="9529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BFF325-F46C-14D9-20BD-21EEA4303556}"/>
                  </a:ext>
                </a:extLst>
              </p:cNvPr>
              <p:cNvSpPr txBox="1"/>
              <p:nvPr/>
            </p:nvSpPr>
            <p:spPr>
              <a:xfrm>
                <a:off x="2484583" y="2087537"/>
                <a:ext cx="1494447" cy="1526244"/>
              </a:xfrm>
              <a:prstGeom prst="rect">
                <a:avLst/>
              </a:prstGeom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b="1" dirty="0"/>
                  <a:t>A</a:t>
                </a:r>
                <a:endParaRPr lang="en-US" sz="1100" b="1" dirty="0"/>
              </a:p>
              <a:p>
                <a:pPr algn="l"/>
                <a:r>
                  <a:rPr lang="en-US" sz="1100" dirty="0"/>
                  <a:t>Age: 35</a:t>
                </a:r>
              </a:p>
              <a:p>
                <a:pPr algn="l"/>
                <a:r>
                  <a:rPr lang="en-US" sz="1100" dirty="0"/>
                  <a:t>Income: 40k</a:t>
                </a:r>
              </a:p>
              <a:p>
                <a:pPr algn="l"/>
                <a:r>
                  <a:rPr lang="en-US" sz="1100" dirty="0"/>
                  <a:t>Education: BSc</a:t>
                </a:r>
              </a:p>
              <a:p>
                <a:pPr algn="l"/>
                <a:r>
                  <a:rPr lang="en-US" sz="1100" dirty="0"/>
                  <a:t>Gender: Male</a:t>
                </a:r>
                <a:endParaRPr lang="en-SE" sz="1100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13BEC14-A2D5-359A-804A-ACA8EC0BDAFD}"/>
                </a:ext>
              </a:extLst>
            </p:cNvPr>
            <p:cNvGrpSpPr/>
            <p:nvPr/>
          </p:nvGrpSpPr>
          <p:grpSpPr>
            <a:xfrm>
              <a:off x="911743" y="3724524"/>
              <a:ext cx="1619267" cy="1046440"/>
              <a:chOff x="1727201" y="2087537"/>
              <a:chExt cx="2361717" cy="1526244"/>
            </a:xfrm>
          </p:grpSpPr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2FB5B684-F694-ECD6-51E5-A1D24869BC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9" t="28541" r="55694" b="18010"/>
              <a:stretch/>
            </p:blipFill>
            <p:spPr bwMode="auto">
              <a:xfrm>
                <a:off x="1727201" y="2374168"/>
                <a:ext cx="757381" cy="9529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40C152-B3B6-CF00-B93F-29E278D42534}"/>
                  </a:ext>
                </a:extLst>
              </p:cNvPr>
              <p:cNvSpPr txBox="1"/>
              <p:nvPr/>
            </p:nvSpPr>
            <p:spPr>
              <a:xfrm>
                <a:off x="2484583" y="2087537"/>
                <a:ext cx="1604335" cy="1526244"/>
              </a:xfrm>
              <a:prstGeom prst="rect">
                <a:avLst/>
              </a:prstGeom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b="1" dirty="0"/>
                  <a:t>B</a:t>
                </a:r>
                <a:endParaRPr lang="en-US" sz="1100" b="1" dirty="0"/>
              </a:p>
              <a:p>
                <a:pPr algn="l"/>
                <a:r>
                  <a:rPr lang="en-US" sz="1100" dirty="0"/>
                  <a:t>Age: 20</a:t>
                </a:r>
              </a:p>
              <a:p>
                <a:pPr algn="l"/>
                <a:r>
                  <a:rPr lang="en-US" sz="1100" dirty="0"/>
                  <a:t>Income: 30k</a:t>
                </a:r>
              </a:p>
              <a:p>
                <a:pPr algn="l"/>
                <a:r>
                  <a:rPr lang="en-US" sz="1100" dirty="0"/>
                  <a:t>Education: MA</a:t>
                </a:r>
              </a:p>
              <a:p>
                <a:pPr algn="l"/>
                <a:r>
                  <a:rPr lang="en-US" sz="1100" dirty="0"/>
                  <a:t>Gender: Female</a:t>
                </a:r>
                <a:endParaRPr lang="en-SE" sz="110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7057D6-20EA-516E-76E0-15179A09253E}"/>
                </a:ext>
              </a:extLst>
            </p:cNvPr>
            <p:cNvGrpSpPr/>
            <p:nvPr/>
          </p:nvGrpSpPr>
          <p:grpSpPr>
            <a:xfrm>
              <a:off x="1885375" y="5492472"/>
              <a:ext cx="1619267" cy="1046440"/>
              <a:chOff x="1727201" y="2087537"/>
              <a:chExt cx="2361717" cy="1526244"/>
            </a:xfrm>
          </p:grpSpPr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570080E6-EC2C-C36B-689D-64F4C4BD0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9" t="28541" r="55694" b="18010"/>
              <a:stretch/>
            </p:blipFill>
            <p:spPr bwMode="auto">
              <a:xfrm>
                <a:off x="1727201" y="2374168"/>
                <a:ext cx="757381" cy="9529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979095-AA56-EDF7-5826-EB91621F8597}"/>
                  </a:ext>
                </a:extLst>
              </p:cNvPr>
              <p:cNvSpPr txBox="1"/>
              <p:nvPr/>
            </p:nvSpPr>
            <p:spPr>
              <a:xfrm>
                <a:off x="2484583" y="2087537"/>
                <a:ext cx="1604335" cy="1526244"/>
              </a:xfrm>
              <a:prstGeom prst="rect">
                <a:avLst/>
              </a:prstGeom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b="1" dirty="0"/>
                  <a:t>C</a:t>
                </a:r>
                <a:endParaRPr lang="en-US" sz="1100" b="1" dirty="0"/>
              </a:p>
              <a:p>
                <a:pPr algn="l"/>
                <a:r>
                  <a:rPr lang="en-US" sz="1100" dirty="0"/>
                  <a:t>Age: 41</a:t>
                </a:r>
              </a:p>
              <a:p>
                <a:pPr algn="l"/>
                <a:r>
                  <a:rPr lang="en-US" sz="1100" dirty="0"/>
                  <a:t>Income: 42k</a:t>
                </a:r>
              </a:p>
              <a:p>
                <a:pPr algn="l"/>
                <a:r>
                  <a:rPr lang="en-US" sz="1100" dirty="0"/>
                  <a:t>Education: n/a</a:t>
                </a:r>
              </a:p>
              <a:p>
                <a:pPr algn="l"/>
                <a:r>
                  <a:rPr lang="en-US" sz="1100" dirty="0"/>
                  <a:t>Gender: Female</a:t>
                </a:r>
                <a:endParaRPr lang="en-SE" sz="110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E5FDB7-F74F-320C-2664-AA4A8FF2A5BD}"/>
                </a:ext>
              </a:extLst>
            </p:cNvPr>
            <p:cNvGrpSpPr/>
            <p:nvPr/>
          </p:nvGrpSpPr>
          <p:grpSpPr>
            <a:xfrm>
              <a:off x="3537765" y="3801466"/>
              <a:ext cx="1539116" cy="1046440"/>
              <a:chOff x="1727201" y="2087537"/>
              <a:chExt cx="2244816" cy="1526244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5DA6E032-7FC8-3BCA-22B8-23ED6F691D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9" t="28541" r="55694" b="18010"/>
              <a:stretch/>
            </p:blipFill>
            <p:spPr bwMode="auto">
              <a:xfrm>
                <a:off x="1727201" y="2374168"/>
                <a:ext cx="757381" cy="9529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025A119-E2A0-ECD3-E194-34CCD1097D5F}"/>
                  </a:ext>
                </a:extLst>
              </p:cNvPr>
              <p:cNvSpPr txBox="1"/>
              <p:nvPr/>
            </p:nvSpPr>
            <p:spPr>
              <a:xfrm>
                <a:off x="2484582" y="2087537"/>
                <a:ext cx="1487435" cy="1526244"/>
              </a:xfrm>
              <a:prstGeom prst="rect">
                <a:avLst/>
              </a:prstGeom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b="1" dirty="0"/>
                  <a:t>D</a:t>
                </a:r>
                <a:endParaRPr lang="en-US" sz="1100" b="1" dirty="0"/>
              </a:p>
              <a:p>
                <a:pPr algn="l"/>
                <a:r>
                  <a:rPr lang="en-US" sz="1100" dirty="0"/>
                  <a:t>Age: 52</a:t>
                </a:r>
              </a:p>
              <a:p>
                <a:pPr algn="l"/>
                <a:r>
                  <a:rPr lang="en-US" sz="1100" dirty="0"/>
                  <a:t>Income: 53k</a:t>
                </a:r>
              </a:p>
              <a:p>
                <a:pPr algn="l"/>
                <a:r>
                  <a:rPr lang="en-US" sz="1100" dirty="0"/>
                  <a:t>Education: n/a</a:t>
                </a:r>
              </a:p>
              <a:p>
                <a:pPr algn="l"/>
                <a:r>
                  <a:rPr lang="en-US" sz="1100" dirty="0"/>
                  <a:t>Gender: Male</a:t>
                </a:r>
                <a:endParaRPr lang="en-SE" sz="110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1182995-E8E0-0340-88C7-CD05AF18728B}"/>
                </a:ext>
              </a:extLst>
            </p:cNvPr>
            <p:cNvGrpSpPr/>
            <p:nvPr/>
          </p:nvGrpSpPr>
          <p:grpSpPr>
            <a:xfrm>
              <a:off x="4792195" y="2064913"/>
              <a:ext cx="1545528" cy="1046440"/>
              <a:chOff x="1727201" y="2087537"/>
              <a:chExt cx="2254169" cy="1526244"/>
            </a:xfrm>
          </p:grpSpPr>
          <p:pic>
            <p:nvPicPr>
              <p:cNvPr id="24" name="Picture 4">
                <a:extLst>
                  <a:ext uri="{FF2B5EF4-FFF2-40B4-BE49-F238E27FC236}">
                    <a16:creationId xmlns:a16="http://schemas.microsoft.com/office/drawing/2014/main" id="{DCAA9D0D-0515-C3AD-DD26-60F1187194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9" t="28541" r="55694" b="18010"/>
              <a:stretch/>
            </p:blipFill>
            <p:spPr bwMode="auto">
              <a:xfrm>
                <a:off x="1727201" y="2374168"/>
                <a:ext cx="757381" cy="9529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36F05D-11A7-1AF9-3166-782EC496A3F9}"/>
                  </a:ext>
                </a:extLst>
              </p:cNvPr>
              <p:cNvSpPr txBox="1"/>
              <p:nvPr/>
            </p:nvSpPr>
            <p:spPr>
              <a:xfrm>
                <a:off x="2484583" y="2087537"/>
                <a:ext cx="1496787" cy="1526244"/>
              </a:xfrm>
              <a:prstGeom prst="rect">
                <a:avLst/>
              </a:prstGeom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b="1" dirty="0"/>
                  <a:t>E</a:t>
                </a:r>
                <a:endParaRPr lang="en-US" sz="1100" b="1" dirty="0"/>
              </a:p>
              <a:p>
                <a:pPr algn="l"/>
                <a:r>
                  <a:rPr lang="en-US" sz="1100" dirty="0"/>
                  <a:t>Age: 21</a:t>
                </a:r>
              </a:p>
              <a:p>
                <a:pPr algn="l"/>
                <a:r>
                  <a:rPr lang="en-US" sz="1100" dirty="0"/>
                  <a:t>Income: 34k</a:t>
                </a:r>
              </a:p>
              <a:p>
                <a:pPr algn="l"/>
                <a:r>
                  <a:rPr lang="en-US" sz="1100" dirty="0"/>
                  <a:t>Education: MA</a:t>
                </a:r>
              </a:p>
              <a:p>
                <a:pPr algn="l"/>
                <a:r>
                  <a:rPr lang="en-US" sz="1100" dirty="0"/>
                  <a:t>Gender: Male</a:t>
                </a:r>
                <a:endParaRPr lang="en-SE" sz="110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2E4F761-BCA1-B4F0-5AE0-FE1081F3AF7B}"/>
                </a:ext>
              </a:extLst>
            </p:cNvPr>
            <p:cNvGrpSpPr/>
            <p:nvPr/>
          </p:nvGrpSpPr>
          <p:grpSpPr>
            <a:xfrm>
              <a:off x="5716694" y="3496971"/>
              <a:ext cx="1619264" cy="1046440"/>
              <a:chOff x="1727201" y="2087537"/>
              <a:chExt cx="2361717" cy="1526244"/>
            </a:xfrm>
          </p:grpSpPr>
          <p:pic>
            <p:nvPicPr>
              <p:cNvPr id="27" name="Picture 4">
                <a:extLst>
                  <a:ext uri="{FF2B5EF4-FFF2-40B4-BE49-F238E27FC236}">
                    <a16:creationId xmlns:a16="http://schemas.microsoft.com/office/drawing/2014/main" id="{3436B61A-8B71-4C9A-F91F-DFB226B18E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9" t="28541" r="55694" b="18010"/>
              <a:stretch/>
            </p:blipFill>
            <p:spPr bwMode="auto">
              <a:xfrm>
                <a:off x="1727201" y="2374168"/>
                <a:ext cx="757381" cy="9529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510AF5-F7CC-0171-5326-43559B940A48}"/>
                  </a:ext>
                </a:extLst>
              </p:cNvPr>
              <p:cNvSpPr txBox="1"/>
              <p:nvPr/>
            </p:nvSpPr>
            <p:spPr>
              <a:xfrm>
                <a:off x="2484583" y="2087537"/>
                <a:ext cx="1604335" cy="1526244"/>
              </a:xfrm>
              <a:prstGeom prst="rect">
                <a:avLst/>
              </a:prstGeom>
            </p:spPr>
            <p:txBody>
              <a:bodyPr vert="horz" wrap="none" rtlCol="0">
                <a:spAutoFit/>
              </a:bodyPr>
              <a:lstStyle/>
              <a:p>
                <a:pPr algn="l"/>
                <a:r>
                  <a:rPr lang="en-US" b="1" dirty="0"/>
                  <a:t>F</a:t>
                </a:r>
                <a:endParaRPr lang="en-US" sz="1100" b="1" dirty="0"/>
              </a:p>
              <a:p>
                <a:pPr algn="l"/>
                <a:r>
                  <a:rPr lang="en-US" sz="1100" dirty="0"/>
                  <a:t>Age: 56</a:t>
                </a:r>
              </a:p>
              <a:p>
                <a:pPr algn="l"/>
                <a:r>
                  <a:rPr lang="en-US" sz="1100" dirty="0"/>
                  <a:t>Income: 28k</a:t>
                </a:r>
              </a:p>
              <a:p>
                <a:pPr algn="l"/>
                <a:r>
                  <a:rPr lang="en-US" sz="1100" dirty="0"/>
                  <a:t>Education: PhD</a:t>
                </a:r>
              </a:p>
              <a:p>
                <a:pPr algn="l"/>
                <a:r>
                  <a:rPr lang="en-US" sz="1100" dirty="0"/>
                  <a:t>Gender: Female</a:t>
                </a:r>
                <a:endParaRPr lang="en-SE" sz="1100" dirty="0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27B2B25-B694-EEB8-412E-0A8930DE58CD}"/>
              </a:ext>
            </a:extLst>
          </p:cNvPr>
          <p:cNvSpPr txBox="1"/>
          <p:nvPr/>
        </p:nvSpPr>
        <p:spPr>
          <a:xfrm>
            <a:off x="431680" y="989314"/>
            <a:ext cx="7590886" cy="8993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Entities: actors / nodes / vertices (here: social ones, e.g. individuals)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Actor attributes (“traditional” data table)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Relations: data </a:t>
            </a:r>
            <a:r>
              <a:rPr lang="en-US" i="1" dirty="0"/>
              <a:t>between</a:t>
            </a:r>
            <a:r>
              <a:rPr lang="en-US" dirty="0"/>
              <a:t> entities (e.g. friendship, kinship, shared affiliations)</a:t>
            </a:r>
          </a:p>
        </p:txBody>
      </p:sp>
      <p:graphicFrame>
        <p:nvGraphicFramePr>
          <p:cNvPr id="51" name="Table 51">
            <a:extLst>
              <a:ext uri="{FF2B5EF4-FFF2-40B4-BE49-F238E27FC236}">
                <a16:creationId xmlns:a16="http://schemas.microsoft.com/office/drawing/2014/main" id="{AC38D2AC-2C8E-B200-5FB5-58BC8401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38741"/>
              </p:ext>
            </p:extLst>
          </p:nvPr>
        </p:nvGraphicFramePr>
        <p:xfrm>
          <a:off x="8274682" y="4020191"/>
          <a:ext cx="3162376" cy="21336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51768">
                  <a:extLst>
                    <a:ext uri="{9D8B030D-6E8A-4147-A177-3AD203B41FA5}">
                      <a16:colId xmlns:a16="http://schemas.microsoft.com/office/drawing/2014/main" val="1393744301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1989605376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4053046611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3300494127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2533676924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1735730416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308504617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A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B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D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E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F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74699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A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9828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B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30684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C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72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D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2877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E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9283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F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40537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7E6CC7C6-B59E-27B9-7ACF-34447BA143B4}"/>
              </a:ext>
            </a:extLst>
          </p:cNvPr>
          <p:cNvSpPr txBox="1"/>
          <p:nvPr/>
        </p:nvSpPr>
        <p:spPr>
          <a:xfrm>
            <a:off x="7738114" y="3612870"/>
            <a:ext cx="412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Friendship (reciprocated) [matrix-format]</a:t>
            </a:r>
            <a:endParaRPr lang="en-SE" b="1" dirty="0">
              <a:solidFill>
                <a:srgbClr val="C00000"/>
              </a:solidFill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CB86F42A-36C0-477F-CA1F-F4B0C34A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318" y="365624"/>
            <a:ext cx="2917685" cy="2003905"/>
          </a:xfrm>
          <a:prstGeom prst="rect">
            <a:avLst/>
          </a:prstGeom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4879459C-9CAF-E5BC-DE59-BF8A84DE9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r="6935"/>
          <a:stretch/>
        </p:blipFill>
        <p:spPr bwMode="auto">
          <a:xfrm>
            <a:off x="9731822" y="2162867"/>
            <a:ext cx="2135820" cy="134872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E256671F-0257-0040-E524-0B0A6C12F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r="9267"/>
          <a:stretch/>
        </p:blipFill>
        <p:spPr bwMode="auto">
          <a:xfrm>
            <a:off x="7135965" y="1880486"/>
            <a:ext cx="1986210" cy="136464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C0EC586A-2DF7-DD56-A886-9402C6F82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4" r="16729" b="5944"/>
          <a:stretch/>
        </p:blipFill>
        <p:spPr bwMode="auto">
          <a:xfrm>
            <a:off x="6544937" y="4581400"/>
            <a:ext cx="2553802" cy="1875329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7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BA086-78AC-8E7A-6207-BC634599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C0CD32-A6C8-4BA5-B3DF-D8325E32CAA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93209-1461-E1C9-B37E-1D873F0E1CCD}"/>
              </a:ext>
            </a:extLst>
          </p:cNvPr>
          <p:cNvSpPr txBox="1"/>
          <p:nvPr/>
        </p:nvSpPr>
        <p:spPr>
          <a:xfrm>
            <a:off x="434270" y="466094"/>
            <a:ext cx="5623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70C0"/>
                </a:solidFill>
              </a:rPr>
              <a:t>Relational data</a:t>
            </a:r>
            <a:endParaRPr lang="en-SE" sz="2800" b="1" dirty="0">
              <a:solidFill>
                <a:srgbClr val="0070C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7B2B25-B694-EEB8-412E-0A8930DE58CD}"/>
              </a:ext>
            </a:extLst>
          </p:cNvPr>
          <p:cNvSpPr txBox="1"/>
          <p:nvPr/>
        </p:nvSpPr>
        <p:spPr>
          <a:xfrm>
            <a:off x="431681" y="989314"/>
            <a:ext cx="6258830" cy="2332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Capturing the in-between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Inter-dependence of observations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Removing a ‘data point’ can have grand implications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Sampling typically problematic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System boundaries for full populations important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Supplementing ‘conventional’ (attributional) data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80CBA34-3BAA-7429-D6F7-872977C3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593" y="4322249"/>
            <a:ext cx="2916454" cy="2063399"/>
          </a:xfrm>
          <a:prstGeom prst="rect">
            <a:avLst/>
          </a:prstGeom>
        </p:spPr>
      </p:pic>
      <p:graphicFrame>
        <p:nvGraphicFramePr>
          <p:cNvPr id="62" name="Table 51">
            <a:extLst>
              <a:ext uri="{FF2B5EF4-FFF2-40B4-BE49-F238E27FC236}">
                <a16:creationId xmlns:a16="http://schemas.microsoft.com/office/drawing/2014/main" id="{C6C9FEDA-62E8-583F-292E-925828A31AC6}"/>
              </a:ext>
            </a:extLst>
          </p:cNvPr>
          <p:cNvGraphicFramePr>
            <a:graphicFrameLocks noGrp="1"/>
          </p:cNvGraphicFramePr>
          <p:nvPr/>
        </p:nvGraphicFramePr>
        <p:xfrm>
          <a:off x="7709870" y="2156184"/>
          <a:ext cx="3162376" cy="21336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51768">
                  <a:extLst>
                    <a:ext uri="{9D8B030D-6E8A-4147-A177-3AD203B41FA5}">
                      <a16:colId xmlns:a16="http://schemas.microsoft.com/office/drawing/2014/main" val="1393744301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1989605376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4053046611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3300494127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2533676924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1735730416"/>
                    </a:ext>
                  </a:extLst>
                </a:gridCol>
                <a:gridCol w="451768">
                  <a:extLst>
                    <a:ext uri="{9D8B030D-6E8A-4147-A177-3AD203B41FA5}">
                      <a16:colId xmlns:a16="http://schemas.microsoft.com/office/drawing/2014/main" val="308504617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A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B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C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D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E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F</a:t>
                      </a:r>
                      <a:endParaRPr lang="en-SE" sz="1400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74699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A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9828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B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30684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C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72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D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2877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E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9283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GB" sz="1400" b="1" dirty="0"/>
                        <a:t>F</a:t>
                      </a:r>
                      <a:endParaRPr lang="en-SE" sz="1400" b="1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-</a:t>
                      </a:r>
                      <a:endParaRPr lang="en-SE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405371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4CB8008A-63D5-4B18-76FB-082DCAE9CD0D}"/>
              </a:ext>
            </a:extLst>
          </p:cNvPr>
          <p:cNvSpPr txBox="1"/>
          <p:nvPr/>
        </p:nvSpPr>
        <p:spPr>
          <a:xfrm>
            <a:off x="7588253" y="1754387"/>
            <a:ext cx="412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Friendship (reciprocated)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[matrix-format]</a:t>
            </a:r>
            <a:endParaRPr lang="en-S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ED9DA-7B1E-5956-F476-AFB83FB76985}"/>
              </a:ext>
            </a:extLst>
          </p:cNvPr>
          <p:cNvSpPr txBox="1"/>
          <p:nvPr/>
        </p:nvSpPr>
        <p:spPr>
          <a:xfrm>
            <a:off x="434270" y="3535927"/>
            <a:ext cx="5623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70C0"/>
                </a:solidFill>
              </a:rPr>
              <a:t>The Robins reminders</a:t>
            </a:r>
            <a:endParaRPr lang="en-SE" sz="2800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F5611-2FF8-969B-D96F-D1B0F596C3EE}"/>
              </a:ext>
            </a:extLst>
          </p:cNvPr>
          <p:cNvSpPr txBox="1"/>
          <p:nvPr/>
        </p:nvSpPr>
        <p:spPr>
          <a:xfrm>
            <a:off x="431681" y="4059147"/>
            <a:ext cx="6258830" cy="2023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Incorporating network data and metrics far more than a mere methodological extension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Explicit theoretical commitments about structure and dependence: </a:t>
            </a:r>
            <a:r>
              <a:rPr lang="en-US" i="1" dirty="0"/>
              <a:t>that the in-between matters</a:t>
            </a:r>
            <a:r>
              <a:rPr lang="en-US" dirty="0"/>
              <a:t>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Going beyond </a:t>
            </a:r>
            <a:r>
              <a:rPr lang="en-US" i="1" dirty="0" err="1"/>
              <a:t>Hobbesession</a:t>
            </a:r>
            <a:r>
              <a:rPr lang="en-US" dirty="0"/>
              <a:t> with individual, assumedly independent entities to understand social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622DC-487B-4A02-E9D7-6246A831FCE4}"/>
              </a:ext>
            </a:extLst>
          </p:cNvPr>
          <p:cNvSpPr txBox="1"/>
          <p:nvPr/>
        </p:nvSpPr>
        <p:spPr>
          <a:xfrm rot="20958091">
            <a:off x="5283384" y="1800553"/>
            <a:ext cx="1890607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Ethical considerations!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695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062B-E778-2A72-1C3E-8C4E8C4B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Understanding high-school student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2202-BD26-D4DC-8022-309D3C928295}"/>
              </a:ext>
            </a:extLst>
          </p:cNvPr>
          <p:cNvSpPr>
            <a:spLocks/>
          </p:cNvSpPr>
          <p:nvPr/>
        </p:nvSpPr>
        <p:spPr>
          <a:xfrm>
            <a:off x="3506395" y="2699119"/>
            <a:ext cx="3872048" cy="325161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Classes of high-school students</a:t>
            </a:r>
          </a:p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drivers behind performance</a:t>
            </a:r>
          </a:p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 (attributes)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Grades, test scores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Gender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Ethnicity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Parents’ education, SES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grades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Eye sight (!)</a:t>
            </a:r>
            <a:endParaRPr lang="en-SE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C4B54-89E0-C9F4-6191-795344A33AB1}"/>
              </a:ext>
            </a:extLst>
          </p:cNvPr>
          <p:cNvSpPr>
            <a:spLocks/>
          </p:cNvSpPr>
          <p:nvPr/>
        </p:nvSpPr>
        <p:spPr>
          <a:xfrm>
            <a:off x="7492327" y="2699119"/>
            <a:ext cx="3872048" cy="325161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Relational data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Friendship (self-reported)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Social interaction (observed)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Antagonism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Kinship (siblings)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Note-borrowing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Residential </a:t>
            </a:r>
            <a:r>
              <a:rPr lang="en-GB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neighbors</a:t>
            </a:r>
            <a:endParaRPr lang="en-GB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76656">
              <a:spcAft>
                <a:spcPts val="600"/>
              </a:spcAft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Affiliation (2-mode) data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 clubs/associations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Sports/hobbies</a:t>
            </a:r>
          </a:p>
          <a:p>
            <a:pPr marL="166878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Spoken languages</a:t>
            </a:r>
            <a:endParaRPr lang="en-SE" sz="2000" dirty="0"/>
          </a:p>
        </p:txBody>
      </p:sp>
      <p:pic>
        <p:nvPicPr>
          <p:cNvPr id="6" name="Picture 5" descr="Students in class">
            <a:extLst>
              <a:ext uri="{FF2B5EF4-FFF2-40B4-BE49-F238E27FC236}">
                <a16:creationId xmlns:a16="http://schemas.microsoft.com/office/drawing/2014/main" id="{C44665C9-B6DB-C3EE-A9C5-B90EC53BE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4" y="3313645"/>
            <a:ext cx="3033848" cy="202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6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2347</TotalTime>
  <Words>4496</Words>
  <Application>Microsoft Office PowerPoint</Application>
  <PresentationFormat>Bredbild</PresentationFormat>
  <Paragraphs>776</Paragraphs>
  <Slides>58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Georgia</vt:lpstr>
      <vt:lpstr>Symbol</vt:lpstr>
      <vt:lpstr>Office Theme</vt:lpstr>
      <vt:lpstr>Social Network Analysis Day 1</vt:lpstr>
      <vt:lpstr>PowerPoint-presentation</vt:lpstr>
      <vt:lpstr>Day 2: Monday 8th Dec</vt:lpstr>
      <vt:lpstr>Social Network Research Design component</vt:lpstr>
      <vt:lpstr>Paper assignments</vt:lpstr>
      <vt:lpstr>Aim and Purpose</vt:lpstr>
      <vt:lpstr>PowerPoint-presentation</vt:lpstr>
      <vt:lpstr>PowerPoint-presentation</vt:lpstr>
      <vt:lpstr>Understanding high-school student performance</vt:lpstr>
      <vt:lpstr>National economic development</vt:lpstr>
      <vt:lpstr>Becoming a (soccer) hooligan</vt:lpstr>
      <vt:lpstr>Employee productivity</vt:lpstr>
      <vt:lpstr>Popular Norrköping museums</vt:lpstr>
      <vt:lpstr>Relational turn  Novel questions and theory</vt:lpstr>
      <vt:lpstr>Reasons for network analysis</vt:lpstr>
      <vt:lpstr>Social groups and communities</vt:lpstr>
      <vt:lpstr>Communities (aka cohesive subgroups)</vt:lpstr>
      <vt:lpstr>Meso-level statistics: Cliques</vt:lpstr>
      <vt:lpstr>Meso-level statistics: Cliques: Little League TI</vt:lpstr>
      <vt:lpstr>Meso-level statistics: n-cliques</vt:lpstr>
      <vt:lpstr>Meso-level statistics: k-plex</vt:lpstr>
      <vt:lpstr>Meso-level statistics: Communities</vt:lpstr>
      <vt:lpstr>Meso-level statistics: Newman-Girwan edge betweenness</vt:lpstr>
      <vt:lpstr>Meso-level statistics: Modularity</vt:lpstr>
      <vt:lpstr>Meso-level statistics: Newman-Girwan edge betweenness</vt:lpstr>
      <vt:lpstr>Meso-level statistics: Louvain heuristic</vt:lpstr>
      <vt:lpstr>Meso-level statistics: Fast and greedy heuristic</vt:lpstr>
      <vt:lpstr>Meso-level statistics: Optimal modularity</vt:lpstr>
      <vt:lpstr>Meso-level statistics: Communities: interpretational aspects</vt:lpstr>
      <vt:lpstr>Structures vs. attributes</vt:lpstr>
      <vt:lpstr>Structures vs. attributes</vt:lpstr>
      <vt:lpstr>Structures vs. attributes</vt:lpstr>
      <vt:lpstr>Social roles</vt:lpstr>
      <vt:lpstr>Conceptual notions of role and position At a hospital</vt:lpstr>
      <vt:lpstr>Conceptual notions of role and position Schools</vt:lpstr>
      <vt:lpstr>Conceptual notions of role and position Patterns of relations</vt:lpstr>
      <vt:lpstr>Conceptual notions of role and position Patterns of relations</vt:lpstr>
      <vt:lpstr>Meso-level statistics: Role-analysis and blockmodeling</vt:lpstr>
      <vt:lpstr>Meso-level statistics: Role-analysis and blockmodeling</vt:lpstr>
      <vt:lpstr>Meso-level statistics: Role-analysis and blockmodeling</vt:lpstr>
      <vt:lpstr>Meso-level statistics: Role-analysis and blockmodeling</vt:lpstr>
      <vt:lpstr>Meso-level statistics: Role-analysis and blockmodeling</vt:lpstr>
      <vt:lpstr>Meso-level statistics: Role-analysis and blockmodeling</vt:lpstr>
      <vt:lpstr>Meso-level statistics: Types of equivalences</vt:lpstr>
      <vt:lpstr>Meso-level statistics: Types of equivalences</vt:lpstr>
      <vt:lpstr>Meso-level statistics: Direct blockmodeling</vt:lpstr>
      <vt:lpstr>Meso-level statistics: Indirect blockmodeling</vt:lpstr>
      <vt:lpstr>Meso-level statistics: Indirect structural equivalence</vt:lpstr>
      <vt:lpstr>Meso-level statistics: Indirect structural equivalence</vt:lpstr>
      <vt:lpstr>Meso-level statistics: Indirect structural equivalence</vt:lpstr>
      <vt:lpstr>Meso-level statistics: Indirect structural equivalence</vt:lpstr>
      <vt:lpstr>Socnet.se Client for direct blockmodeling</vt:lpstr>
      <vt:lpstr>Socnet.se Client for direct blockmodeling</vt:lpstr>
      <vt:lpstr>Socnet.se Client for direct blockmodeling</vt:lpstr>
      <vt:lpstr>Socnet.se</vt:lpstr>
      <vt:lpstr>Afternoon lab</vt:lpstr>
      <vt:lpstr>Lab (13-16ish)</vt:lpstr>
      <vt:lpstr>Lab (13-16ish)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Social Network Analysis</dc:title>
  <dc:creator>Carl Nordlund</dc:creator>
  <cp:lastModifiedBy>Carl Nordlund</cp:lastModifiedBy>
  <cp:revision>48</cp:revision>
  <dcterms:created xsi:type="dcterms:W3CDTF">2023-06-09T15:08:42Z</dcterms:created>
  <dcterms:modified xsi:type="dcterms:W3CDTF">2025-12-04T12:21:48Z</dcterms:modified>
</cp:coreProperties>
</file>